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9" r:id="rId13"/>
    <p:sldId id="270" r:id="rId14"/>
    <p:sldId id="271" r:id="rId15"/>
    <p:sldId id="274" r:id="rId16"/>
  </p:sldIdLst>
  <p:sldSz cx="12192000" cy="6858000"/>
  <p:notesSz cx="6858000" cy="9144000"/>
  <p:embeddedFontLst>
    <p:embeddedFont>
      <p:font typeface="OPPOSans B" panose="02010600030101010101" charset="-122"/>
      <p:regular r:id="rId17"/>
    </p:embeddedFont>
    <p:embeddedFont>
      <p:font typeface="OPPOSans H" panose="02010600030101010101" charset="-122"/>
      <p:regular r:id="rId18"/>
    </p:embeddedFont>
    <p:embeddedFont>
      <p:font typeface="OPPOSans L" panose="02010600030101010101" charset="-122"/>
      <p:regular r:id="rId19"/>
    </p:embeddedFont>
    <p:embeddedFont>
      <p:font typeface="OPPOSans R" panose="02010600030101010101" charset="-122"/>
      <p:regular r:id="rId20"/>
    </p:embeddedFont>
    <p:embeddedFont>
      <p:font typeface="Source Han Sans" panose="02010600030101010101" charset="-122"/>
      <p:regular r:id="rId21"/>
    </p:embeddedFont>
    <p:embeddedFont>
      <p:font typeface="等线" panose="02010600030101010101" pitchFamily="2" charset="-122"/>
      <p:regular r:id="rId22"/>
      <p:bold r:id="rId23"/>
    </p:embeddedFont>
    <p:embeddedFont>
      <p:font typeface="Source Han Sans CN Bold" panose="020B0800000000000000" pitchFamily="34" charset="-122"/>
      <p:regular r:id="rId24"/>
      <p:bold r:id="rId2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458" autoAdjust="0"/>
  </p:normalViewPr>
  <p:slideViewPr>
    <p:cSldViewPr snapToGrid="0">
      <p:cViewPr varScale="1">
        <p:scale>
          <a:sx n="153" d="100"/>
          <a:sy n="153" d="100"/>
        </p:scale>
        <p:origin x="57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3662"/>
            <a:ext cx="12192000" cy="683067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 flipV="1">
            <a:off x="8818876" y="0"/>
            <a:ext cx="3373125" cy="1066539"/>
          </a:xfrm>
          <a:custGeom>
            <a:avLst/>
            <a:gdLst>
              <a:gd name="connsiteX0" fmla="*/ 3373125 w 3373125"/>
              <a:gd name="connsiteY0" fmla="*/ 1066539 h 1066539"/>
              <a:gd name="connsiteX1" fmla="*/ 0 w 3373125"/>
              <a:gd name="connsiteY1" fmla="*/ 1066539 h 1066539"/>
              <a:gd name="connsiteX2" fmla="*/ 0 w 3373125"/>
              <a:gd name="connsiteY2" fmla="*/ 0 h 1066539"/>
              <a:gd name="connsiteX3" fmla="*/ 1820720 w 3373125"/>
              <a:gd name="connsiteY3" fmla="*/ 241114 h 1066539"/>
            </a:gdLst>
            <a:ahLst/>
            <a:cxnLst/>
            <a:rect l="l" t="t" r="r" b="b"/>
            <a:pathLst>
              <a:path w="3373125" h="1066539">
                <a:moveTo>
                  <a:pt x="3373125" y="1066539"/>
                </a:moveTo>
                <a:lnTo>
                  <a:pt x="0" y="1066539"/>
                </a:lnTo>
                <a:lnTo>
                  <a:pt x="0" y="0"/>
                </a:lnTo>
                <a:lnTo>
                  <a:pt x="1820720" y="241114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096223">
            <a:off x="4998304" y="70544"/>
            <a:ext cx="2290342" cy="12347346"/>
          </a:xfrm>
          <a:custGeom>
            <a:avLst/>
            <a:gdLst>
              <a:gd name="connsiteX0" fmla="*/ 0 w 2290342"/>
              <a:gd name="connsiteY0" fmla="*/ 0 h 12347346"/>
              <a:gd name="connsiteX1" fmla="*/ 2290342 w 2290342"/>
              <a:gd name="connsiteY1" fmla="*/ 202915 h 12347346"/>
              <a:gd name="connsiteX2" fmla="*/ 1214396 w 2290342"/>
              <a:gd name="connsiteY2" fmla="*/ 12347346 h 12347346"/>
              <a:gd name="connsiteX3" fmla="*/ 1196706 w 2290342"/>
              <a:gd name="connsiteY3" fmla="*/ 12345778 h 12347346"/>
              <a:gd name="connsiteX4" fmla="*/ 1196706 w 2290342"/>
              <a:gd name="connsiteY4" fmla="*/ 5816661 h 12347346"/>
              <a:gd name="connsiteX5" fmla="*/ 144252 w 2290342"/>
              <a:gd name="connsiteY5" fmla="*/ 3329630 h 12347346"/>
            </a:gdLst>
            <a:ahLst/>
            <a:cxnLst/>
            <a:rect l="l" t="t" r="r" b="b"/>
            <a:pathLst>
              <a:path w="2290342" h="12347346">
                <a:moveTo>
                  <a:pt x="0" y="0"/>
                </a:moveTo>
                <a:lnTo>
                  <a:pt x="2290342" y="202915"/>
                </a:lnTo>
                <a:lnTo>
                  <a:pt x="1214396" y="12347346"/>
                </a:lnTo>
                <a:lnTo>
                  <a:pt x="1196706" y="12345778"/>
                </a:lnTo>
                <a:lnTo>
                  <a:pt x="1196706" y="5816661"/>
                </a:lnTo>
                <a:lnTo>
                  <a:pt x="144252" y="33296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8802645" y="3468647"/>
            <a:ext cx="1157054" cy="5621654"/>
          </a:xfrm>
          <a:custGeom>
            <a:avLst/>
            <a:gdLst>
              <a:gd name="connsiteX0" fmla="*/ 0 w 1157054"/>
              <a:gd name="connsiteY0" fmla="*/ 0 h 5621654"/>
              <a:gd name="connsiteX1" fmla="*/ 1157054 w 1157054"/>
              <a:gd name="connsiteY1" fmla="*/ 0 h 5621654"/>
              <a:gd name="connsiteX2" fmla="*/ 1157053 w 1157054"/>
              <a:gd name="connsiteY2" fmla="*/ 5621654 h 5621654"/>
              <a:gd name="connsiteX3" fmla="*/ 91105 w 1157054"/>
              <a:gd name="connsiteY3" fmla="*/ 3008432 h 5621654"/>
            </a:gdLst>
            <a:ahLst/>
            <a:cxnLst/>
            <a:rect l="l" t="t" r="r" b="b"/>
            <a:pathLst>
              <a:path w="1157054" h="5621654">
                <a:moveTo>
                  <a:pt x="0" y="0"/>
                </a:moveTo>
                <a:lnTo>
                  <a:pt x="1157054" y="0"/>
                </a:lnTo>
                <a:lnTo>
                  <a:pt x="1157053" y="5621654"/>
                </a:lnTo>
                <a:lnTo>
                  <a:pt x="91105" y="300843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12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087793" y="2932972"/>
            <a:ext cx="1944839" cy="1043465"/>
          </a:xfrm>
          <a:custGeom>
            <a:avLst/>
            <a:gdLst>
              <a:gd name="connsiteX0" fmla="*/ 1000009 w 1944839"/>
              <a:gd name="connsiteY0" fmla="*/ 447825 h 1043465"/>
              <a:gd name="connsiteX1" fmla="*/ 944830 w 1944839"/>
              <a:gd name="connsiteY1" fmla="*/ 447825 h 1043465"/>
              <a:gd name="connsiteX2" fmla="*/ 0 w 1944839"/>
              <a:gd name="connsiteY2" fmla="*/ 0 h 1043465"/>
              <a:gd name="connsiteX3" fmla="*/ 0 w 1944839"/>
              <a:gd name="connsiteY3" fmla="*/ 521196 h 1043465"/>
              <a:gd name="connsiteX4" fmla="*/ 35786 w 1944839"/>
              <a:gd name="connsiteY4" fmla="*/ 579573 h 1043465"/>
              <a:gd name="connsiteX5" fmla="*/ 943431 w 1944839"/>
              <a:gd name="connsiteY5" fmla="*/ 1036594 h 1043465"/>
              <a:gd name="connsiteX6" fmla="*/ 1001408 w 1944839"/>
              <a:gd name="connsiteY6" fmla="*/ 1036594 h 1043465"/>
              <a:gd name="connsiteX7" fmla="*/ 1909053 w 1944839"/>
              <a:gd name="connsiteY7" fmla="*/ 579573 h 1043465"/>
              <a:gd name="connsiteX8" fmla="*/ 1944839 w 1944839"/>
              <a:gd name="connsiteY8" fmla="*/ 521196 h 1043465"/>
              <a:gd name="connsiteX9" fmla="*/ 1944839 w 1944839"/>
              <a:gd name="connsiteY9" fmla="*/ 200 h 1043465"/>
              <a:gd name="connsiteX10" fmla="*/ 1000009 w 1944839"/>
              <a:gd name="connsiteY10" fmla="*/ 448025 h 1043465"/>
            </a:gdLst>
            <a:ahLst/>
            <a:cxnLst/>
            <a:rect l="l" t="t" r="r" b="b"/>
            <a:pathLst>
              <a:path w="1944839" h="1043465">
                <a:moveTo>
                  <a:pt x="1000009" y="447825"/>
                </a:moveTo>
                <a:cubicBezTo>
                  <a:pt x="982537" y="456050"/>
                  <a:pt x="962305" y="456050"/>
                  <a:pt x="944830" y="447825"/>
                </a:cubicBezTo>
                <a:lnTo>
                  <a:pt x="0" y="0"/>
                </a:lnTo>
                <a:lnTo>
                  <a:pt x="0" y="521196"/>
                </a:lnTo>
                <a:cubicBezTo>
                  <a:pt x="0" y="545986"/>
                  <a:pt x="13795" y="568578"/>
                  <a:pt x="35786" y="579573"/>
                </a:cubicBezTo>
                <a:lnTo>
                  <a:pt x="943431" y="1036594"/>
                </a:lnTo>
                <a:cubicBezTo>
                  <a:pt x="961670" y="1045756"/>
                  <a:pt x="983168" y="1045756"/>
                  <a:pt x="1001408" y="1036594"/>
                </a:cubicBezTo>
                <a:lnTo>
                  <a:pt x="1909053" y="579573"/>
                </a:lnTo>
                <a:cubicBezTo>
                  <a:pt x="1931066" y="568453"/>
                  <a:pt x="1944917" y="545858"/>
                  <a:pt x="1944839" y="521196"/>
                </a:cubicBezTo>
                <a:lnTo>
                  <a:pt x="1944839" y="200"/>
                </a:lnTo>
                <a:lnTo>
                  <a:pt x="1000009" y="448025"/>
                </a:lnTo>
              </a:path>
            </a:pathLst>
          </a:custGeom>
          <a:solidFill>
            <a:schemeClr val="accent1"/>
          </a:solidFill>
          <a:ln w="311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490013" y="1741239"/>
            <a:ext cx="3140061" cy="2494422"/>
          </a:xfrm>
          <a:custGeom>
            <a:avLst/>
            <a:gdLst>
              <a:gd name="connsiteX0" fmla="*/ 3099001 w 3140061"/>
              <a:gd name="connsiteY0" fmla="*/ 605962 h 2494422"/>
              <a:gd name="connsiteX1" fmla="*/ 1593790 w 3140061"/>
              <a:gd name="connsiteY1" fmla="*/ 4597 h 2494422"/>
              <a:gd name="connsiteX2" fmla="*/ 1546009 w 3140061"/>
              <a:gd name="connsiteY2" fmla="*/ 4597 h 2494422"/>
              <a:gd name="connsiteX3" fmla="*/ 41399 w 3140061"/>
              <a:gd name="connsiteY3" fmla="*/ 605962 h 2494422"/>
              <a:gd name="connsiteX4" fmla="*/ 4516 w 3140061"/>
              <a:gd name="connsiteY4" fmla="*/ 690432 h 2494422"/>
              <a:gd name="connsiteX5" fmla="*/ 41399 w 3140061"/>
              <a:gd name="connsiteY5" fmla="*/ 727314 h 2494422"/>
              <a:gd name="connsiteX6" fmla="*/ 597780 w 3140061"/>
              <a:gd name="connsiteY6" fmla="*/ 949627 h 2494422"/>
              <a:gd name="connsiteX7" fmla="*/ 597780 w 3140061"/>
              <a:gd name="connsiteY7" fmla="*/ 1047589 h 2494422"/>
              <a:gd name="connsiteX8" fmla="*/ 1570200 w 3140061"/>
              <a:gd name="connsiteY8" fmla="*/ 1508409 h 2494422"/>
              <a:gd name="connsiteX9" fmla="*/ 2542619 w 3140061"/>
              <a:gd name="connsiteY9" fmla="*/ 1047589 h 2494422"/>
              <a:gd name="connsiteX10" fmla="*/ 2542619 w 3140061"/>
              <a:gd name="connsiteY10" fmla="*/ 949627 h 2494422"/>
              <a:gd name="connsiteX11" fmla="*/ 2801918 w 3140061"/>
              <a:gd name="connsiteY11" fmla="*/ 846068 h 2494422"/>
              <a:gd name="connsiteX12" fmla="*/ 2801918 w 3140061"/>
              <a:gd name="connsiteY12" fmla="*/ 2429248 h 2494422"/>
              <a:gd name="connsiteX13" fmla="*/ 2866692 w 3140061"/>
              <a:gd name="connsiteY13" fmla="*/ 2494423 h 2494422"/>
              <a:gd name="connsiteX14" fmla="*/ 2931467 w 3140061"/>
              <a:gd name="connsiteY14" fmla="*/ 2429248 h 2494422"/>
              <a:gd name="connsiteX15" fmla="*/ 2931467 w 3140061"/>
              <a:gd name="connsiteY15" fmla="*/ 797287 h 2494422"/>
              <a:gd name="connsiteX16" fmla="*/ 2931067 w 3140061"/>
              <a:gd name="connsiteY16" fmla="*/ 794488 h 2494422"/>
              <a:gd name="connsiteX17" fmla="*/ 3099001 w 3140061"/>
              <a:gd name="connsiteY17" fmla="*/ 727314 h 2494422"/>
              <a:gd name="connsiteX18" fmla="*/ 3135334 w 3140061"/>
              <a:gd name="connsiteY18" fmla="*/ 642304 h 2494422"/>
              <a:gd name="connsiteX19" fmla="*/ 3099001 w 3140061"/>
              <a:gd name="connsiteY19" fmla="*/ 605962 h 2494422"/>
            </a:gdLst>
            <a:ahLst/>
            <a:cxnLst/>
            <a:rect l="l" t="t" r="r" b="b"/>
            <a:pathLst>
              <a:path w="3140061" h="2494422">
                <a:moveTo>
                  <a:pt x="3099001" y="605962"/>
                </a:moveTo>
                <a:lnTo>
                  <a:pt x="1593790" y="4597"/>
                </a:lnTo>
                <a:cubicBezTo>
                  <a:pt x="1578456" y="-1532"/>
                  <a:pt x="1561347" y="-1532"/>
                  <a:pt x="1546009" y="4597"/>
                </a:cubicBezTo>
                <a:lnTo>
                  <a:pt x="41399" y="605962"/>
                </a:lnTo>
                <a:cubicBezTo>
                  <a:pt x="7888" y="619104"/>
                  <a:pt x="-8625" y="656920"/>
                  <a:pt x="4516" y="690432"/>
                </a:cubicBezTo>
                <a:cubicBezTo>
                  <a:pt x="11140" y="707325"/>
                  <a:pt x="24506" y="720689"/>
                  <a:pt x="41399" y="727314"/>
                </a:cubicBezTo>
                <a:lnTo>
                  <a:pt x="597780" y="949627"/>
                </a:lnTo>
                <a:lnTo>
                  <a:pt x="597780" y="1047589"/>
                </a:lnTo>
                <a:lnTo>
                  <a:pt x="1570200" y="1508409"/>
                </a:lnTo>
                <a:lnTo>
                  <a:pt x="2542619" y="1047589"/>
                </a:lnTo>
                <a:lnTo>
                  <a:pt x="2542619" y="949627"/>
                </a:lnTo>
                <a:lnTo>
                  <a:pt x="2801918" y="846068"/>
                </a:lnTo>
                <a:lnTo>
                  <a:pt x="2801918" y="2429248"/>
                </a:lnTo>
                <a:cubicBezTo>
                  <a:pt x="2801918" y="2465234"/>
                  <a:pt x="2830906" y="2494423"/>
                  <a:pt x="2866692" y="2494423"/>
                </a:cubicBezTo>
                <a:cubicBezTo>
                  <a:pt x="2902678" y="2494423"/>
                  <a:pt x="2931467" y="2465234"/>
                  <a:pt x="2931467" y="2429248"/>
                </a:cubicBezTo>
                <a:lnTo>
                  <a:pt x="2931467" y="797287"/>
                </a:lnTo>
                <a:lnTo>
                  <a:pt x="2931067" y="794488"/>
                </a:lnTo>
                <a:lnTo>
                  <a:pt x="3099001" y="727314"/>
                </a:lnTo>
                <a:cubicBezTo>
                  <a:pt x="3132522" y="713873"/>
                  <a:pt x="3148797" y="675813"/>
                  <a:pt x="3135334" y="642304"/>
                </a:cubicBezTo>
                <a:cubicBezTo>
                  <a:pt x="3128711" y="625736"/>
                  <a:pt x="3115570" y="612606"/>
                  <a:pt x="3099001" y="605962"/>
                </a:cubicBezTo>
              </a:path>
            </a:pathLst>
          </a:custGeom>
          <a:solidFill>
            <a:schemeClr val="accent1"/>
          </a:solidFill>
          <a:ln w="311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 flipV="1">
            <a:off x="9463078" y="0"/>
            <a:ext cx="2728922" cy="809370"/>
          </a:xfrm>
          <a:custGeom>
            <a:avLst/>
            <a:gdLst>
              <a:gd name="connsiteX0" fmla="*/ 2728922 w 2728922"/>
              <a:gd name="connsiteY0" fmla="*/ 809370 h 809370"/>
              <a:gd name="connsiteX1" fmla="*/ 0 w 2728922"/>
              <a:gd name="connsiteY1" fmla="*/ 809370 h 809370"/>
              <a:gd name="connsiteX2" fmla="*/ 0 w 2728922"/>
              <a:gd name="connsiteY2" fmla="*/ 0 h 809370"/>
              <a:gd name="connsiteX3" fmla="*/ 1606938 w 2728922"/>
              <a:gd name="connsiteY3" fmla="*/ 212803 h 809370"/>
            </a:gdLst>
            <a:ahLst/>
            <a:cxnLst/>
            <a:rect l="l" t="t" r="r" b="b"/>
            <a:pathLst>
              <a:path w="2728922" h="809370">
                <a:moveTo>
                  <a:pt x="2728922" y="809370"/>
                </a:moveTo>
                <a:lnTo>
                  <a:pt x="0" y="809370"/>
                </a:lnTo>
                <a:lnTo>
                  <a:pt x="0" y="0"/>
                </a:lnTo>
                <a:lnTo>
                  <a:pt x="1606938" y="21280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  <a:alpha val="4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9" name="标题 1"/>
          <p:cNvCxnSpPr/>
          <p:nvPr/>
        </p:nvCxnSpPr>
        <p:spPr>
          <a:xfrm>
            <a:off x="661522" y="4301535"/>
            <a:ext cx="5378372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</p:cxnSp>
      <p:sp>
        <p:nvSpPr>
          <p:cNvPr id="10" name="标题 1"/>
          <p:cNvSpPr txBox="1"/>
          <p:nvPr/>
        </p:nvSpPr>
        <p:spPr>
          <a:xfrm rot="16200000">
            <a:off x="5944575" y="4262387"/>
            <a:ext cx="131748" cy="78298"/>
          </a:xfrm>
          <a:custGeom>
            <a:avLst/>
            <a:gdLst>
              <a:gd name="connsiteX0" fmla="*/ 1477300 w 1789110"/>
              <a:gd name="connsiteY0" fmla="*/ 53340 h 1063283"/>
              <a:gd name="connsiteX1" fmla="*/ 1605637 w 1789110"/>
              <a:gd name="connsiteY1" fmla="*/ 0 h 1063283"/>
              <a:gd name="connsiteX2" fmla="*/ 1733973 w 1789110"/>
              <a:gd name="connsiteY2" fmla="*/ 53340 h 1063283"/>
              <a:gd name="connsiteX3" fmla="*/ 1789111 w 1789110"/>
              <a:gd name="connsiteY3" fmla="*/ 180975 h 1063283"/>
              <a:gd name="connsiteX4" fmla="*/ 1733973 w 1789110"/>
              <a:gd name="connsiteY4" fmla="*/ 308610 h 1063283"/>
              <a:gd name="connsiteX5" fmla="*/ 1022892 w 1789110"/>
              <a:gd name="connsiteY5" fmla="*/ 1017270 h 1063283"/>
              <a:gd name="connsiteX6" fmla="*/ 965854 w 1789110"/>
              <a:gd name="connsiteY6" fmla="*/ 1054418 h 1063283"/>
              <a:gd name="connsiteX7" fmla="*/ 893605 w 1789110"/>
              <a:gd name="connsiteY7" fmla="*/ 1062990 h 1063283"/>
              <a:gd name="connsiteX8" fmla="*/ 818504 w 1789110"/>
              <a:gd name="connsiteY8" fmla="*/ 1046797 h 1063283"/>
              <a:gd name="connsiteX9" fmla="*/ 754811 w 1789110"/>
              <a:gd name="connsiteY9" fmla="*/ 1005840 h 1063283"/>
              <a:gd name="connsiteX10" fmla="*/ 55137 w 1789110"/>
              <a:gd name="connsiteY10" fmla="*/ 308610 h 1063283"/>
              <a:gd name="connsiteX11" fmla="*/ 0 w 1789110"/>
              <a:gd name="connsiteY11" fmla="*/ 180975 h 1063283"/>
              <a:gd name="connsiteX12" fmla="*/ 55137 w 1789110"/>
              <a:gd name="connsiteY12" fmla="*/ 53340 h 1063283"/>
              <a:gd name="connsiteX13" fmla="*/ 115028 w 1789110"/>
              <a:gd name="connsiteY13" fmla="*/ 13335 h 1063283"/>
              <a:gd name="connsiteX14" fmla="*/ 183474 w 1789110"/>
              <a:gd name="connsiteY14" fmla="*/ 0 h 1063283"/>
              <a:gd name="connsiteX15" fmla="*/ 252871 w 1789110"/>
              <a:gd name="connsiteY15" fmla="*/ 13335 h 1063283"/>
              <a:gd name="connsiteX16" fmla="*/ 313712 w 1789110"/>
              <a:gd name="connsiteY16" fmla="*/ 53340 h 1063283"/>
              <a:gd name="connsiteX17" fmla="*/ 895506 w 1789110"/>
              <a:gd name="connsiteY17" fmla="*/ 628650 h 1063283"/>
            </a:gdLst>
            <a:ahLst/>
            <a:cxnLst/>
            <a:rect l="l" t="t" r="r" b="b"/>
            <a:pathLst>
              <a:path w="1789110" h="1063283">
                <a:moveTo>
                  <a:pt x="1477300" y="53340"/>
                </a:moveTo>
                <a:cubicBezTo>
                  <a:pt x="1512790" y="17780"/>
                  <a:pt x="1555569" y="0"/>
                  <a:pt x="1605637" y="0"/>
                </a:cubicBezTo>
                <a:cubicBezTo>
                  <a:pt x="1655704" y="0"/>
                  <a:pt x="1698483" y="17780"/>
                  <a:pt x="1733973" y="53340"/>
                </a:cubicBezTo>
                <a:cubicBezTo>
                  <a:pt x="1770732" y="88900"/>
                  <a:pt x="1789111" y="131445"/>
                  <a:pt x="1789111" y="180975"/>
                </a:cubicBezTo>
                <a:cubicBezTo>
                  <a:pt x="1789111" y="230505"/>
                  <a:pt x="1770732" y="273050"/>
                  <a:pt x="1733973" y="308610"/>
                </a:cubicBezTo>
                <a:lnTo>
                  <a:pt x="1022892" y="1017270"/>
                </a:lnTo>
                <a:cubicBezTo>
                  <a:pt x="1007682" y="1035050"/>
                  <a:pt x="988669" y="1047433"/>
                  <a:pt x="965854" y="1054418"/>
                </a:cubicBezTo>
                <a:cubicBezTo>
                  <a:pt x="943038" y="1061403"/>
                  <a:pt x="918955" y="1064260"/>
                  <a:pt x="893605" y="1062990"/>
                </a:cubicBezTo>
                <a:cubicBezTo>
                  <a:pt x="868254" y="1061720"/>
                  <a:pt x="843221" y="1056323"/>
                  <a:pt x="818504" y="1046797"/>
                </a:cubicBezTo>
                <a:cubicBezTo>
                  <a:pt x="793787" y="1037272"/>
                  <a:pt x="772556" y="1023620"/>
                  <a:pt x="754811" y="1005840"/>
                </a:cubicBezTo>
                <a:lnTo>
                  <a:pt x="55137" y="308610"/>
                </a:lnTo>
                <a:cubicBezTo>
                  <a:pt x="18379" y="273050"/>
                  <a:pt x="0" y="230505"/>
                  <a:pt x="0" y="180975"/>
                </a:cubicBezTo>
                <a:cubicBezTo>
                  <a:pt x="0" y="131445"/>
                  <a:pt x="18379" y="88900"/>
                  <a:pt x="55137" y="53340"/>
                </a:cubicBezTo>
                <a:cubicBezTo>
                  <a:pt x="72883" y="35560"/>
                  <a:pt x="92846" y="22225"/>
                  <a:pt x="115028" y="13335"/>
                </a:cubicBezTo>
                <a:cubicBezTo>
                  <a:pt x="137210" y="4445"/>
                  <a:pt x="160025" y="0"/>
                  <a:pt x="183474" y="0"/>
                </a:cubicBezTo>
                <a:cubicBezTo>
                  <a:pt x="206923" y="0"/>
                  <a:pt x="230056" y="4445"/>
                  <a:pt x="252871" y="13335"/>
                </a:cubicBezTo>
                <a:cubicBezTo>
                  <a:pt x="275687" y="22225"/>
                  <a:pt x="295967" y="35560"/>
                  <a:pt x="313712" y="53340"/>
                </a:cubicBezTo>
                <a:lnTo>
                  <a:pt x="895506" y="628650"/>
                </a:lnTo>
                <a:close/>
              </a:path>
            </a:pathLst>
          </a:custGeom>
          <a:solidFill>
            <a:schemeClr val="accent1"/>
          </a:solidFill>
          <a:ln w="185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6200000">
            <a:off x="6049822" y="4262387"/>
            <a:ext cx="131748" cy="78298"/>
          </a:xfrm>
          <a:custGeom>
            <a:avLst/>
            <a:gdLst>
              <a:gd name="connsiteX0" fmla="*/ 1477300 w 1789110"/>
              <a:gd name="connsiteY0" fmla="*/ 53340 h 1063283"/>
              <a:gd name="connsiteX1" fmla="*/ 1605637 w 1789110"/>
              <a:gd name="connsiteY1" fmla="*/ 0 h 1063283"/>
              <a:gd name="connsiteX2" fmla="*/ 1733973 w 1789110"/>
              <a:gd name="connsiteY2" fmla="*/ 53340 h 1063283"/>
              <a:gd name="connsiteX3" fmla="*/ 1789111 w 1789110"/>
              <a:gd name="connsiteY3" fmla="*/ 180975 h 1063283"/>
              <a:gd name="connsiteX4" fmla="*/ 1733973 w 1789110"/>
              <a:gd name="connsiteY4" fmla="*/ 308610 h 1063283"/>
              <a:gd name="connsiteX5" fmla="*/ 1022892 w 1789110"/>
              <a:gd name="connsiteY5" fmla="*/ 1017270 h 1063283"/>
              <a:gd name="connsiteX6" fmla="*/ 965854 w 1789110"/>
              <a:gd name="connsiteY6" fmla="*/ 1054418 h 1063283"/>
              <a:gd name="connsiteX7" fmla="*/ 893605 w 1789110"/>
              <a:gd name="connsiteY7" fmla="*/ 1062990 h 1063283"/>
              <a:gd name="connsiteX8" fmla="*/ 818504 w 1789110"/>
              <a:gd name="connsiteY8" fmla="*/ 1046797 h 1063283"/>
              <a:gd name="connsiteX9" fmla="*/ 754811 w 1789110"/>
              <a:gd name="connsiteY9" fmla="*/ 1005840 h 1063283"/>
              <a:gd name="connsiteX10" fmla="*/ 55137 w 1789110"/>
              <a:gd name="connsiteY10" fmla="*/ 308610 h 1063283"/>
              <a:gd name="connsiteX11" fmla="*/ 0 w 1789110"/>
              <a:gd name="connsiteY11" fmla="*/ 180975 h 1063283"/>
              <a:gd name="connsiteX12" fmla="*/ 55137 w 1789110"/>
              <a:gd name="connsiteY12" fmla="*/ 53340 h 1063283"/>
              <a:gd name="connsiteX13" fmla="*/ 115028 w 1789110"/>
              <a:gd name="connsiteY13" fmla="*/ 13335 h 1063283"/>
              <a:gd name="connsiteX14" fmla="*/ 183474 w 1789110"/>
              <a:gd name="connsiteY14" fmla="*/ 0 h 1063283"/>
              <a:gd name="connsiteX15" fmla="*/ 252871 w 1789110"/>
              <a:gd name="connsiteY15" fmla="*/ 13335 h 1063283"/>
              <a:gd name="connsiteX16" fmla="*/ 313712 w 1789110"/>
              <a:gd name="connsiteY16" fmla="*/ 53340 h 1063283"/>
              <a:gd name="connsiteX17" fmla="*/ 895506 w 1789110"/>
              <a:gd name="connsiteY17" fmla="*/ 628650 h 1063283"/>
            </a:gdLst>
            <a:ahLst/>
            <a:cxnLst/>
            <a:rect l="l" t="t" r="r" b="b"/>
            <a:pathLst>
              <a:path w="1789110" h="1063283">
                <a:moveTo>
                  <a:pt x="1477300" y="53340"/>
                </a:moveTo>
                <a:cubicBezTo>
                  <a:pt x="1512790" y="17780"/>
                  <a:pt x="1555569" y="0"/>
                  <a:pt x="1605637" y="0"/>
                </a:cubicBezTo>
                <a:cubicBezTo>
                  <a:pt x="1655704" y="0"/>
                  <a:pt x="1698483" y="17780"/>
                  <a:pt x="1733973" y="53340"/>
                </a:cubicBezTo>
                <a:cubicBezTo>
                  <a:pt x="1770732" y="88900"/>
                  <a:pt x="1789111" y="131445"/>
                  <a:pt x="1789111" y="180975"/>
                </a:cubicBezTo>
                <a:cubicBezTo>
                  <a:pt x="1789111" y="230505"/>
                  <a:pt x="1770732" y="273050"/>
                  <a:pt x="1733973" y="308610"/>
                </a:cubicBezTo>
                <a:lnTo>
                  <a:pt x="1022892" y="1017270"/>
                </a:lnTo>
                <a:cubicBezTo>
                  <a:pt x="1007682" y="1035050"/>
                  <a:pt x="988669" y="1047433"/>
                  <a:pt x="965854" y="1054418"/>
                </a:cubicBezTo>
                <a:cubicBezTo>
                  <a:pt x="943038" y="1061403"/>
                  <a:pt x="918955" y="1064260"/>
                  <a:pt x="893605" y="1062990"/>
                </a:cubicBezTo>
                <a:cubicBezTo>
                  <a:pt x="868254" y="1061720"/>
                  <a:pt x="843221" y="1056323"/>
                  <a:pt x="818504" y="1046797"/>
                </a:cubicBezTo>
                <a:cubicBezTo>
                  <a:pt x="793787" y="1037272"/>
                  <a:pt x="772556" y="1023620"/>
                  <a:pt x="754811" y="1005840"/>
                </a:cubicBezTo>
                <a:lnTo>
                  <a:pt x="55137" y="308610"/>
                </a:lnTo>
                <a:cubicBezTo>
                  <a:pt x="18379" y="273050"/>
                  <a:pt x="0" y="230505"/>
                  <a:pt x="0" y="180975"/>
                </a:cubicBezTo>
                <a:cubicBezTo>
                  <a:pt x="0" y="131445"/>
                  <a:pt x="18379" y="88900"/>
                  <a:pt x="55137" y="53340"/>
                </a:cubicBezTo>
                <a:cubicBezTo>
                  <a:pt x="72883" y="35560"/>
                  <a:pt x="92846" y="22225"/>
                  <a:pt x="115028" y="13335"/>
                </a:cubicBezTo>
                <a:cubicBezTo>
                  <a:pt x="137210" y="4445"/>
                  <a:pt x="160025" y="0"/>
                  <a:pt x="183474" y="0"/>
                </a:cubicBezTo>
                <a:cubicBezTo>
                  <a:pt x="206923" y="0"/>
                  <a:pt x="230056" y="4445"/>
                  <a:pt x="252871" y="13335"/>
                </a:cubicBezTo>
                <a:cubicBezTo>
                  <a:pt x="275687" y="22225"/>
                  <a:pt x="295967" y="35560"/>
                  <a:pt x="313712" y="53340"/>
                </a:cubicBezTo>
                <a:lnTo>
                  <a:pt x="895506" y="62865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185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6200000">
            <a:off x="6155071" y="4262387"/>
            <a:ext cx="131748" cy="78298"/>
          </a:xfrm>
          <a:custGeom>
            <a:avLst/>
            <a:gdLst>
              <a:gd name="connsiteX0" fmla="*/ 1477300 w 1789110"/>
              <a:gd name="connsiteY0" fmla="*/ 53340 h 1063283"/>
              <a:gd name="connsiteX1" fmla="*/ 1605637 w 1789110"/>
              <a:gd name="connsiteY1" fmla="*/ 0 h 1063283"/>
              <a:gd name="connsiteX2" fmla="*/ 1733973 w 1789110"/>
              <a:gd name="connsiteY2" fmla="*/ 53340 h 1063283"/>
              <a:gd name="connsiteX3" fmla="*/ 1789111 w 1789110"/>
              <a:gd name="connsiteY3" fmla="*/ 180975 h 1063283"/>
              <a:gd name="connsiteX4" fmla="*/ 1733973 w 1789110"/>
              <a:gd name="connsiteY4" fmla="*/ 308610 h 1063283"/>
              <a:gd name="connsiteX5" fmla="*/ 1022892 w 1789110"/>
              <a:gd name="connsiteY5" fmla="*/ 1017270 h 1063283"/>
              <a:gd name="connsiteX6" fmla="*/ 965854 w 1789110"/>
              <a:gd name="connsiteY6" fmla="*/ 1054418 h 1063283"/>
              <a:gd name="connsiteX7" fmla="*/ 893605 w 1789110"/>
              <a:gd name="connsiteY7" fmla="*/ 1062990 h 1063283"/>
              <a:gd name="connsiteX8" fmla="*/ 818504 w 1789110"/>
              <a:gd name="connsiteY8" fmla="*/ 1046797 h 1063283"/>
              <a:gd name="connsiteX9" fmla="*/ 754811 w 1789110"/>
              <a:gd name="connsiteY9" fmla="*/ 1005840 h 1063283"/>
              <a:gd name="connsiteX10" fmla="*/ 55137 w 1789110"/>
              <a:gd name="connsiteY10" fmla="*/ 308610 h 1063283"/>
              <a:gd name="connsiteX11" fmla="*/ 0 w 1789110"/>
              <a:gd name="connsiteY11" fmla="*/ 180975 h 1063283"/>
              <a:gd name="connsiteX12" fmla="*/ 55137 w 1789110"/>
              <a:gd name="connsiteY12" fmla="*/ 53340 h 1063283"/>
              <a:gd name="connsiteX13" fmla="*/ 115028 w 1789110"/>
              <a:gd name="connsiteY13" fmla="*/ 13335 h 1063283"/>
              <a:gd name="connsiteX14" fmla="*/ 183474 w 1789110"/>
              <a:gd name="connsiteY14" fmla="*/ 0 h 1063283"/>
              <a:gd name="connsiteX15" fmla="*/ 252871 w 1789110"/>
              <a:gd name="connsiteY15" fmla="*/ 13335 h 1063283"/>
              <a:gd name="connsiteX16" fmla="*/ 313712 w 1789110"/>
              <a:gd name="connsiteY16" fmla="*/ 53340 h 1063283"/>
              <a:gd name="connsiteX17" fmla="*/ 895506 w 1789110"/>
              <a:gd name="connsiteY17" fmla="*/ 628650 h 1063283"/>
            </a:gdLst>
            <a:ahLst/>
            <a:cxnLst/>
            <a:rect l="l" t="t" r="r" b="b"/>
            <a:pathLst>
              <a:path w="1789110" h="1063283">
                <a:moveTo>
                  <a:pt x="1477300" y="53340"/>
                </a:moveTo>
                <a:cubicBezTo>
                  <a:pt x="1512790" y="17780"/>
                  <a:pt x="1555569" y="0"/>
                  <a:pt x="1605637" y="0"/>
                </a:cubicBezTo>
                <a:cubicBezTo>
                  <a:pt x="1655704" y="0"/>
                  <a:pt x="1698483" y="17780"/>
                  <a:pt x="1733973" y="53340"/>
                </a:cubicBezTo>
                <a:cubicBezTo>
                  <a:pt x="1770732" y="88900"/>
                  <a:pt x="1789111" y="131445"/>
                  <a:pt x="1789111" y="180975"/>
                </a:cubicBezTo>
                <a:cubicBezTo>
                  <a:pt x="1789111" y="230505"/>
                  <a:pt x="1770732" y="273050"/>
                  <a:pt x="1733973" y="308610"/>
                </a:cubicBezTo>
                <a:lnTo>
                  <a:pt x="1022892" y="1017270"/>
                </a:lnTo>
                <a:cubicBezTo>
                  <a:pt x="1007682" y="1035050"/>
                  <a:pt x="988669" y="1047433"/>
                  <a:pt x="965854" y="1054418"/>
                </a:cubicBezTo>
                <a:cubicBezTo>
                  <a:pt x="943038" y="1061403"/>
                  <a:pt x="918955" y="1064260"/>
                  <a:pt x="893605" y="1062990"/>
                </a:cubicBezTo>
                <a:cubicBezTo>
                  <a:pt x="868254" y="1061720"/>
                  <a:pt x="843221" y="1056323"/>
                  <a:pt x="818504" y="1046797"/>
                </a:cubicBezTo>
                <a:cubicBezTo>
                  <a:pt x="793787" y="1037272"/>
                  <a:pt x="772556" y="1023620"/>
                  <a:pt x="754811" y="1005840"/>
                </a:cubicBezTo>
                <a:lnTo>
                  <a:pt x="55137" y="308610"/>
                </a:lnTo>
                <a:cubicBezTo>
                  <a:pt x="18379" y="273050"/>
                  <a:pt x="0" y="230505"/>
                  <a:pt x="0" y="180975"/>
                </a:cubicBezTo>
                <a:cubicBezTo>
                  <a:pt x="0" y="131445"/>
                  <a:pt x="18379" y="88900"/>
                  <a:pt x="55137" y="53340"/>
                </a:cubicBezTo>
                <a:cubicBezTo>
                  <a:pt x="72883" y="35560"/>
                  <a:pt x="92846" y="22225"/>
                  <a:pt x="115028" y="13335"/>
                </a:cubicBezTo>
                <a:cubicBezTo>
                  <a:pt x="137210" y="4445"/>
                  <a:pt x="160025" y="0"/>
                  <a:pt x="183474" y="0"/>
                </a:cubicBezTo>
                <a:cubicBezTo>
                  <a:pt x="206923" y="0"/>
                  <a:pt x="230056" y="4445"/>
                  <a:pt x="252871" y="13335"/>
                </a:cubicBezTo>
                <a:cubicBezTo>
                  <a:pt x="275687" y="22225"/>
                  <a:pt x="295967" y="35560"/>
                  <a:pt x="313712" y="53340"/>
                </a:cubicBezTo>
                <a:lnTo>
                  <a:pt x="895506" y="62865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 w="185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516966" y="4621311"/>
            <a:ext cx="1848733" cy="38677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16200000" scaled="0"/>
          </a:gra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1926" y="1434406"/>
            <a:ext cx="7863503" cy="269612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5300">
                <a:ln w="12700">
                  <a:noFill/>
                </a:ln>
                <a:gradFill>
                  <a:gsLst>
                    <a:gs pos="0">
                      <a:srgbClr val="016558">
                        <a:alpha val="100000"/>
                      </a:srgbClr>
                    </a:gs>
                    <a:gs pos="100000">
                      <a:srgbClr val="018675">
                        <a:alpha val="100000"/>
                      </a:srgbClr>
                    </a:gs>
                  </a:gsLst>
                  <a:lin ang="16200000" scaled="0"/>
                </a:gradFill>
                <a:latin typeface="OPPOSans H"/>
                <a:ea typeface="OPPOSans H"/>
                <a:cs typeface="OPPOSans H"/>
              </a:rPr>
              <a:t>面向推荐系统训练的分层纠删码高效容错方案设计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589606" y="4669789"/>
            <a:ext cx="1660941" cy="28982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9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汇报人</a:t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：</a:t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余正浩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5400000">
            <a:off x="6328010" y="2185406"/>
            <a:ext cx="3929588" cy="3533236"/>
          </a:xfrm>
          <a:custGeom>
            <a:avLst/>
            <a:gdLst>
              <a:gd name="connsiteX0" fmla="*/ 0 w 3929588"/>
              <a:gd name="connsiteY0" fmla="*/ 3533236 h 3533236"/>
              <a:gd name="connsiteX1" fmla="*/ 0 w 3929588"/>
              <a:gd name="connsiteY1" fmla="*/ 0 h 3533236"/>
              <a:gd name="connsiteX2" fmla="*/ 3248380 w 3929588"/>
              <a:gd name="connsiteY2" fmla="*/ 0 h 3533236"/>
              <a:gd name="connsiteX3" fmla="*/ 3929588 w 3929588"/>
              <a:gd name="connsiteY3" fmla="*/ 1766618 h 3533236"/>
              <a:gd name="connsiteX4" fmla="*/ 3248380 w 3929588"/>
              <a:gd name="connsiteY4" fmla="*/ 3533236 h 3533236"/>
            </a:gdLst>
            <a:ahLst/>
            <a:cxnLst/>
            <a:rect l="l" t="t" r="r" b="b"/>
            <a:pathLst>
              <a:path w="3929588" h="3533236">
                <a:moveTo>
                  <a:pt x="0" y="3533236"/>
                </a:moveTo>
                <a:lnTo>
                  <a:pt x="0" y="0"/>
                </a:lnTo>
                <a:lnTo>
                  <a:pt x="3248380" y="0"/>
                </a:lnTo>
                <a:lnTo>
                  <a:pt x="3929588" y="1766618"/>
                </a:lnTo>
                <a:lnTo>
                  <a:pt x="3248380" y="3533236"/>
                </a:lnTo>
                <a:close/>
              </a:path>
            </a:pathLst>
          </a:custGeom>
          <a:solidFill>
            <a:schemeClr val="bg1"/>
          </a:solidFill>
          <a:ln w="38100" cap="sq">
            <a:solidFill>
              <a:schemeClr val="accent1"/>
            </a:solidFill>
            <a:miter/>
          </a:ln>
          <a:effectLst>
            <a:outerShdw blurRad="317500" dist="444500" dir="5400000" sx="90000" sy="90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526187" y="1987230"/>
            <a:ext cx="3533240" cy="98049"/>
          </a:xfrm>
          <a:prstGeom prst="rect">
            <a:avLst/>
          </a:prstGeom>
          <a:gradFill>
            <a:gsLst>
              <a:gs pos="29000">
                <a:schemeClr val="accent1"/>
              </a:gs>
              <a:gs pos="86000">
                <a:schemeClr val="accent1">
                  <a:lumMod val="75000"/>
                </a:schemeClr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1934398" y="2185406"/>
            <a:ext cx="3929588" cy="3533236"/>
          </a:xfrm>
          <a:custGeom>
            <a:avLst/>
            <a:gdLst>
              <a:gd name="connsiteX0" fmla="*/ 0 w 3929588"/>
              <a:gd name="connsiteY0" fmla="*/ 3533236 h 3533236"/>
              <a:gd name="connsiteX1" fmla="*/ 0 w 3929588"/>
              <a:gd name="connsiteY1" fmla="*/ 0 h 3533236"/>
              <a:gd name="connsiteX2" fmla="*/ 3248380 w 3929588"/>
              <a:gd name="connsiteY2" fmla="*/ 0 h 3533236"/>
              <a:gd name="connsiteX3" fmla="*/ 3929588 w 3929588"/>
              <a:gd name="connsiteY3" fmla="*/ 1766618 h 3533236"/>
              <a:gd name="connsiteX4" fmla="*/ 3248380 w 3929588"/>
              <a:gd name="connsiteY4" fmla="*/ 3533236 h 3533236"/>
            </a:gdLst>
            <a:ahLst/>
            <a:cxnLst/>
            <a:rect l="l" t="t" r="r" b="b"/>
            <a:pathLst>
              <a:path w="3929588" h="3533236">
                <a:moveTo>
                  <a:pt x="0" y="3533236"/>
                </a:moveTo>
                <a:lnTo>
                  <a:pt x="0" y="0"/>
                </a:lnTo>
                <a:lnTo>
                  <a:pt x="3248380" y="0"/>
                </a:lnTo>
                <a:lnTo>
                  <a:pt x="3929588" y="1766618"/>
                </a:lnTo>
                <a:lnTo>
                  <a:pt x="3248380" y="3533236"/>
                </a:lnTo>
                <a:close/>
              </a:path>
            </a:pathLst>
          </a:custGeom>
          <a:solidFill>
            <a:schemeClr val="bg1"/>
          </a:solidFill>
          <a:ln w="38100" cap="sq">
            <a:solidFill>
              <a:schemeClr val="accent1"/>
            </a:solidFill>
            <a:miter/>
          </a:ln>
          <a:effectLst>
            <a:outerShdw blurRad="317500" dist="444500" dir="5400000" sx="90000" sy="90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132575" y="1987230"/>
            <a:ext cx="3533240" cy="98049"/>
          </a:xfrm>
          <a:prstGeom prst="rect">
            <a:avLst/>
          </a:prstGeom>
          <a:gradFill>
            <a:gsLst>
              <a:gs pos="29000">
                <a:schemeClr val="accent1"/>
              </a:gs>
              <a:gs pos="86000">
                <a:schemeClr val="accent1">
                  <a:lumMod val="75000"/>
                </a:schemeClr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309132" y="2301464"/>
            <a:ext cx="3233512" cy="3458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18675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热层容错设计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309132" y="2763538"/>
            <a:ext cx="3220812" cy="24758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热层（高频访问参数）采用条带较短的纠删码，使其在异步恢复过程中更快恢复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77932" y="2301464"/>
            <a:ext cx="3233512" cy="3458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18675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冷层容错设计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77932" y="2763538"/>
            <a:ext cx="3220812" cy="24758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冷层（低频访问参数）采用条带较长的纠删码，降低数据传输开销，加快系统整体恢复速度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83520" y="484345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双层纠删码容错设计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6200000">
            <a:off x="263866" y="423557"/>
            <a:ext cx="665534" cy="544749"/>
          </a:xfrm>
          <a:prstGeom prst="halfFrame">
            <a:avLst>
              <a:gd name="adj1" fmla="val 23809"/>
              <a:gd name="adj2" fmla="val 2288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3662"/>
            <a:ext cx="12192000" cy="683067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5096223">
            <a:off x="4998304" y="70544"/>
            <a:ext cx="2290342" cy="12347346"/>
          </a:xfrm>
          <a:custGeom>
            <a:avLst/>
            <a:gdLst>
              <a:gd name="connsiteX0" fmla="*/ 0 w 2290342"/>
              <a:gd name="connsiteY0" fmla="*/ 0 h 12347346"/>
              <a:gd name="connsiteX1" fmla="*/ 2290342 w 2290342"/>
              <a:gd name="connsiteY1" fmla="*/ 202915 h 12347346"/>
              <a:gd name="connsiteX2" fmla="*/ 1214396 w 2290342"/>
              <a:gd name="connsiteY2" fmla="*/ 12347346 h 12347346"/>
              <a:gd name="connsiteX3" fmla="*/ 1196706 w 2290342"/>
              <a:gd name="connsiteY3" fmla="*/ 12345778 h 12347346"/>
              <a:gd name="connsiteX4" fmla="*/ 1196706 w 2290342"/>
              <a:gd name="connsiteY4" fmla="*/ 5816661 h 12347346"/>
              <a:gd name="connsiteX5" fmla="*/ 144252 w 2290342"/>
              <a:gd name="connsiteY5" fmla="*/ 3329630 h 12347346"/>
            </a:gdLst>
            <a:ahLst/>
            <a:cxnLst/>
            <a:rect l="l" t="t" r="r" b="b"/>
            <a:pathLst>
              <a:path w="2290342" h="12347346">
                <a:moveTo>
                  <a:pt x="0" y="0"/>
                </a:moveTo>
                <a:lnTo>
                  <a:pt x="2290342" y="202915"/>
                </a:lnTo>
                <a:lnTo>
                  <a:pt x="1214396" y="12347346"/>
                </a:lnTo>
                <a:lnTo>
                  <a:pt x="1196706" y="12345778"/>
                </a:lnTo>
                <a:lnTo>
                  <a:pt x="1196706" y="5816661"/>
                </a:lnTo>
                <a:lnTo>
                  <a:pt x="144252" y="33296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8802645" y="3468647"/>
            <a:ext cx="1157054" cy="5621654"/>
          </a:xfrm>
          <a:custGeom>
            <a:avLst/>
            <a:gdLst>
              <a:gd name="connsiteX0" fmla="*/ 0 w 1157054"/>
              <a:gd name="connsiteY0" fmla="*/ 0 h 5621654"/>
              <a:gd name="connsiteX1" fmla="*/ 1157054 w 1157054"/>
              <a:gd name="connsiteY1" fmla="*/ 0 h 5621654"/>
              <a:gd name="connsiteX2" fmla="*/ 1157053 w 1157054"/>
              <a:gd name="connsiteY2" fmla="*/ 5621654 h 5621654"/>
              <a:gd name="connsiteX3" fmla="*/ 91105 w 1157054"/>
              <a:gd name="connsiteY3" fmla="*/ 3008432 h 5621654"/>
            </a:gdLst>
            <a:ahLst/>
            <a:cxnLst/>
            <a:rect l="l" t="t" r="r" b="b"/>
            <a:pathLst>
              <a:path w="1157054" h="5621654">
                <a:moveTo>
                  <a:pt x="0" y="0"/>
                </a:moveTo>
                <a:lnTo>
                  <a:pt x="1157054" y="0"/>
                </a:lnTo>
                <a:lnTo>
                  <a:pt x="1157053" y="5621654"/>
                </a:lnTo>
                <a:lnTo>
                  <a:pt x="91105" y="300843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12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V="1">
            <a:off x="1" y="0"/>
            <a:ext cx="3678249" cy="1181747"/>
          </a:xfrm>
          <a:custGeom>
            <a:avLst/>
            <a:gdLst>
              <a:gd name="connsiteX0" fmla="*/ 0 w 3678249"/>
              <a:gd name="connsiteY0" fmla="*/ 1181747 h 1181747"/>
              <a:gd name="connsiteX1" fmla="*/ 3678249 w 3678249"/>
              <a:gd name="connsiteY1" fmla="*/ 1181747 h 1181747"/>
              <a:gd name="connsiteX2" fmla="*/ 3678249 w 3678249"/>
              <a:gd name="connsiteY2" fmla="*/ 1119900 h 1181747"/>
              <a:gd name="connsiteX3" fmla="*/ 2093402 w 3678249"/>
              <a:gd name="connsiteY3" fmla="*/ 277225 h 1181747"/>
              <a:gd name="connsiteX4" fmla="*/ 0 w 3678249"/>
              <a:gd name="connsiteY4" fmla="*/ 0 h 1181747"/>
            </a:gdLst>
            <a:ahLst/>
            <a:cxnLst/>
            <a:rect l="l" t="t" r="r" b="b"/>
            <a:pathLst>
              <a:path w="3678249" h="1181747">
                <a:moveTo>
                  <a:pt x="0" y="1181747"/>
                </a:moveTo>
                <a:lnTo>
                  <a:pt x="3678249" y="1181747"/>
                </a:lnTo>
                <a:lnTo>
                  <a:pt x="3678249" y="1119900"/>
                </a:lnTo>
                <a:lnTo>
                  <a:pt x="2093402" y="27722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1" y="0"/>
            <a:ext cx="3178399" cy="904799"/>
          </a:xfrm>
          <a:custGeom>
            <a:avLst/>
            <a:gdLst>
              <a:gd name="connsiteX0" fmla="*/ 0 w 3178399"/>
              <a:gd name="connsiteY0" fmla="*/ 904799 h 904799"/>
              <a:gd name="connsiteX1" fmla="*/ 3178399 w 3178399"/>
              <a:gd name="connsiteY1" fmla="*/ 904799 h 904799"/>
              <a:gd name="connsiteX2" fmla="*/ 1966490 w 3178399"/>
              <a:gd name="connsiteY2" fmla="*/ 260418 h 904799"/>
              <a:gd name="connsiteX3" fmla="*/ 0 w 3178399"/>
              <a:gd name="connsiteY3" fmla="*/ 0 h 904799"/>
            </a:gdLst>
            <a:ahLst/>
            <a:cxnLst/>
            <a:rect l="l" t="t" r="r" b="b"/>
            <a:pathLst>
              <a:path w="3178399" h="904799">
                <a:moveTo>
                  <a:pt x="0" y="904799"/>
                </a:moveTo>
                <a:lnTo>
                  <a:pt x="3178399" y="904799"/>
                </a:lnTo>
                <a:lnTo>
                  <a:pt x="1966490" y="26041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  <a:alpha val="4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179541" y="1948088"/>
            <a:ext cx="7377460" cy="2753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018675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研究计划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82144" y="649300"/>
            <a:ext cx="3678249" cy="53514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600" dirty="0">
                <a:ln w="12700">
                  <a:noFill/>
                </a:ln>
                <a:solidFill>
                  <a:srgbClr val="018675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-97022" y="-37138"/>
            <a:ext cx="12386045" cy="693227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7931602" y="1567547"/>
            <a:ext cx="400387" cy="400387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cap="rnd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931602" y="3730785"/>
            <a:ext cx="333591" cy="36136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cap="rnd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878446" y="3731464"/>
            <a:ext cx="381954" cy="360000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cap="rnd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902369" y="1588699"/>
            <a:ext cx="358031" cy="35808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  <a:headEnd/>
            <a:tailEnd/>
          </a:ln>
        </p:spPr>
        <p:txBody>
          <a:bodyPr vert="horz" wrap="square" lIns="121920" tIns="60960" rIns="121920" bIns="609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69650" y="5509264"/>
            <a:ext cx="3240000" cy="144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274320" tIns="0" rIns="182880" bIns="274320" rtlCol="0" anchor="b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2116156"/>
            <a:ext cx="3600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1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2025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年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1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月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~2025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年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3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月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660400" y="2464708"/>
            <a:ext cx="3600000" cy="11242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1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文献调研，全面了解国内外相关研究进展，为方案设计提供理论基础</a:t>
            </a:r>
            <a:r>
              <a:rPr kumimoji="1" lang="en-US" altLang="zh-CN" sz="11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</a:t>
            </a:r>
            <a:endParaRPr kumimoji="1" lang="zh-CN" altLang="en-US" sz="1100" dirty="0"/>
          </a:p>
        </p:txBody>
      </p:sp>
      <p:sp>
        <p:nvSpPr>
          <p:cNvPr id="10" name="标题 1"/>
          <p:cNvSpPr txBox="1"/>
          <p:nvPr/>
        </p:nvSpPr>
        <p:spPr>
          <a:xfrm>
            <a:off x="660400" y="4242334"/>
            <a:ext cx="3600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1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2025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年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2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月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~2025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年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3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月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660400" y="4590886"/>
            <a:ext cx="3600000" cy="11242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1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论文翻译。</a:t>
            </a:r>
            <a:endParaRPr kumimoji="1" lang="en-US" altLang="zh-CN" sz="11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/>
              <a:ea typeface="Source Han Sans"/>
              <a:cs typeface="Source Han Sans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11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完成开题报告。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7931602" y="2107793"/>
            <a:ext cx="3600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2025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年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3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月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~2025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年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4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月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7931602" y="2456347"/>
            <a:ext cx="3600000" cy="11242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1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实验调查嵌入表转化的稠密向量的访问情况。</a:t>
            </a:r>
            <a:endParaRPr kumimoji="1" lang="en-US" altLang="zh-CN" sz="11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/>
              <a:ea typeface="Source Han Sans"/>
              <a:cs typeface="Source Han Sans"/>
            </a:endParaRPr>
          </a:p>
          <a:p>
            <a:pPr algn="l">
              <a:lnSpc>
                <a:spcPct val="150000"/>
              </a:lnSpc>
            </a:pPr>
            <a:r>
              <a:rPr kumimoji="1" lang="en-US" altLang="zh-CN" sz="11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系统实现，完</a:t>
            </a:r>
            <a:r>
              <a:rPr kumimoji="1" lang="zh-CN" altLang="en-US" sz="11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成</a:t>
            </a:r>
            <a:r>
              <a:rPr kumimoji="1" lang="en-US" altLang="zh-CN" sz="11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容错方案，实现系统功能</a:t>
            </a:r>
            <a:r>
              <a:rPr kumimoji="1" lang="en-US" altLang="zh-CN" sz="11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</a:t>
            </a:r>
            <a:endParaRPr kumimoji="1" lang="zh-CN" altLang="en-US" sz="1100" dirty="0"/>
          </a:p>
        </p:txBody>
      </p:sp>
      <p:sp>
        <p:nvSpPr>
          <p:cNvPr id="14" name="标题 1"/>
          <p:cNvSpPr txBox="1"/>
          <p:nvPr/>
        </p:nvSpPr>
        <p:spPr>
          <a:xfrm>
            <a:off x="7931602" y="4242334"/>
            <a:ext cx="3600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2025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年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4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月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~2025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年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5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月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7931602" y="4590886"/>
            <a:ext cx="3600000" cy="11242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1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测试验证，对系统进行测试，验证功能正确性</a:t>
            </a:r>
            <a:r>
              <a:rPr kumimoji="1" lang="zh-CN" altLang="en-US" sz="11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、性能指标</a:t>
            </a:r>
            <a:r>
              <a:rPr kumimoji="1" lang="en-US" altLang="zh-CN" sz="11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和系统在大规模环境下的可靠性</a:t>
            </a:r>
            <a:r>
              <a:rPr kumimoji="1" lang="en-US" altLang="zh-CN" sz="11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 
</a:t>
            </a:r>
            <a:r>
              <a:rPr kumimoji="1" lang="en-US" altLang="zh-CN" sz="11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论文撰写，总结成果，撰写</a:t>
            </a:r>
            <a:r>
              <a:rPr kumimoji="1" lang="zh-CN" altLang="en-US" sz="11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毕业</a:t>
            </a:r>
            <a:r>
              <a:rPr kumimoji="1" lang="en-US" altLang="zh-CN" sz="11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论文</a:t>
            </a:r>
            <a:r>
              <a:rPr kumimoji="1" lang="en-US" altLang="zh-CN" sz="11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sz="1100" dirty="0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4464148" y="1556609"/>
            <a:ext cx="3237171" cy="3955191"/>
          </a:xfrm>
          <a:prstGeom prst="rect">
            <a:avLst/>
          </a:prstGeom>
        </p:spPr>
      </p:pic>
      <p:sp>
        <p:nvSpPr>
          <p:cNvPr id="17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83520" y="484345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研究计划时间表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>
            <a:off x="263866" y="423557"/>
            <a:ext cx="665534" cy="544749"/>
          </a:xfrm>
          <a:prstGeom prst="halfFrame">
            <a:avLst>
              <a:gd name="adj1" fmla="val 23809"/>
              <a:gd name="adj2" fmla="val 2288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3662"/>
            <a:ext cx="12192000" cy="683067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5096223">
            <a:off x="4998304" y="70544"/>
            <a:ext cx="2290342" cy="12347346"/>
          </a:xfrm>
          <a:custGeom>
            <a:avLst/>
            <a:gdLst>
              <a:gd name="connsiteX0" fmla="*/ 0 w 2290342"/>
              <a:gd name="connsiteY0" fmla="*/ 0 h 12347346"/>
              <a:gd name="connsiteX1" fmla="*/ 2290342 w 2290342"/>
              <a:gd name="connsiteY1" fmla="*/ 202915 h 12347346"/>
              <a:gd name="connsiteX2" fmla="*/ 1214396 w 2290342"/>
              <a:gd name="connsiteY2" fmla="*/ 12347346 h 12347346"/>
              <a:gd name="connsiteX3" fmla="*/ 1196706 w 2290342"/>
              <a:gd name="connsiteY3" fmla="*/ 12345778 h 12347346"/>
              <a:gd name="connsiteX4" fmla="*/ 1196706 w 2290342"/>
              <a:gd name="connsiteY4" fmla="*/ 5816661 h 12347346"/>
              <a:gd name="connsiteX5" fmla="*/ 144252 w 2290342"/>
              <a:gd name="connsiteY5" fmla="*/ 3329630 h 12347346"/>
            </a:gdLst>
            <a:ahLst/>
            <a:cxnLst/>
            <a:rect l="l" t="t" r="r" b="b"/>
            <a:pathLst>
              <a:path w="2290342" h="12347346">
                <a:moveTo>
                  <a:pt x="0" y="0"/>
                </a:moveTo>
                <a:lnTo>
                  <a:pt x="2290342" y="202915"/>
                </a:lnTo>
                <a:lnTo>
                  <a:pt x="1214396" y="12347346"/>
                </a:lnTo>
                <a:lnTo>
                  <a:pt x="1196706" y="12345778"/>
                </a:lnTo>
                <a:lnTo>
                  <a:pt x="1196706" y="5816661"/>
                </a:lnTo>
                <a:lnTo>
                  <a:pt x="144252" y="33296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8802645" y="3468647"/>
            <a:ext cx="1157054" cy="5621654"/>
          </a:xfrm>
          <a:custGeom>
            <a:avLst/>
            <a:gdLst>
              <a:gd name="connsiteX0" fmla="*/ 0 w 1157054"/>
              <a:gd name="connsiteY0" fmla="*/ 0 h 5621654"/>
              <a:gd name="connsiteX1" fmla="*/ 1157054 w 1157054"/>
              <a:gd name="connsiteY1" fmla="*/ 0 h 5621654"/>
              <a:gd name="connsiteX2" fmla="*/ 1157053 w 1157054"/>
              <a:gd name="connsiteY2" fmla="*/ 5621654 h 5621654"/>
              <a:gd name="connsiteX3" fmla="*/ 91105 w 1157054"/>
              <a:gd name="connsiteY3" fmla="*/ 3008432 h 5621654"/>
            </a:gdLst>
            <a:ahLst/>
            <a:cxnLst/>
            <a:rect l="l" t="t" r="r" b="b"/>
            <a:pathLst>
              <a:path w="1157054" h="5621654">
                <a:moveTo>
                  <a:pt x="0" y="0"/>
                </a:moveTo>
                <a:lnTo>
                  <a:pt x="1157054" y="0"/>
                </a:lnTo>
                <a:lnTo>
                  <a:pt x="1157053" y="5621654"/>
                </a:lnTo>
                <a:lnTo>
                  <a:pt x="91105" y="300843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12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V="1">
            <a:off x="1" y="0"/>
            <a:ext cx="3678249" cy="1181747"/>
          </a:xfrm>
          <a:custGeom>
            <a:avLst/>
            <a:gdLst>
              <a:gd name="connsiteX0" fmla="*/ 0 w 3678249"/>
              <a:gd name="connsiteY0" fmla="*/ 1181747 h 1181747"/>
              <a:gd name="connsiteX1" fmla="*/ 3678249 w 3678249"/>
              <a:gd name="connsiteY1" fmla="*/ 1181747 h 1181747"/>
              <a:gd name="connsiteX2" fmla="*/ 3678249 w 3678249"/>
              <a:gd name="connsiteY2" fmla="*/ 1119900 h 1181747"/>
              <a:gd name="connsiteX3" fmla="*/ 2093402 w 3678249"/>
              <a:gd name="connsiteY3" fmla="*/ 277225 h 1181747"/>
              <a:gd name="connsiteX4" fmla="*/ 0 w 3678249"/>
              <a:gd name="connsiteY4" fmla="*/ 0 h 1181747"/>
            </a:gdLst>
            <a:ahLst/>
            <a:cxnLst/>
            <a:rect l="l" t="t" r="r" b="b"/>
            <a:pathLst>
              <a:path w="3678249" h="1181747">
                <a:moveTo>
                  <a:pt x="0" y="1181747"/>
                </a:moveTo>
                <a:lnTo>
                  <a:pt x="3678249" y="1181747"/>
                </a:lnTo>
                <a:lnTo>
                  <a:pt x="3678249" y="1119900"/>
                </a:lnTo>
                <a:lnTo>
                  <a:pt x="2093402" y="27722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1" y="0"/>
            <a:ext cx="3178399" cy="904799"/>
          </a:xfrm>
          <a:custGeom>
            <a:avLst/>
            <a:gdLst>
              <a:gd name="connsiteX0" fmla="*/ 0 w 3178399"/>
              <a:gd name="connsiteY0" fmla="*/ 904799 h 904799"/>
              <a:gd name="connsiteX1" fmla="*/ 3178399 w 3178399"/>
              <a:gd name="connsiteY1" fmla="*/ 904799 h 904799"/>
              <a:gd name="connsiteX2" fmla="*/ 1966490 w 3178399"/>
              <a:gd name="connsiteY2" fmla="*/ 260418 h 904799"/>
              <a:gd name="connsiteX3" fmla="*/ 0 w 3178399"/>
              <a:gd name="connsiteY3" fmla="*/ 0 h 904799"/>
            </a:gdLst>
            <a:ahLst/>
            <a:cxnLst/>
            <a:rect l="l" t="t" r="r" b="b"/>
            <a:pathLst>
              <a:path w="3178399" h="904799">
                <a:moveTo>
                  <a:pt x="0" y="904799"/>
                </a:moveTo>
                <a:lnTo>
                  <a:pt x="3178399" y="904799"/>
                </a:lnTo>
                <a:lnTo>
                  <a:pt x="1966490" y="26041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  <a:alpha val="4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179541" y="1948088"/>
            <a:ext cx="7377460" cy="2753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6000" dirty="0">
                <a:ln w="12700">
                  <a:noFill/>
                </a:ln>
                <a:solidFill>
                  <a:srgbClr val="018675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当前进度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482144" y="649300"/>
            <a:ext cx="3678249" cy="53514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600" dirty="0">
                <a:ln w="12700">
                  <a:noFill/>
                </a:ln>
                <a:solidFill>
                  <a:srgbClr val="018675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06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-97022" y="-37138"/>
            <a:ext cx="12386045" cy="6932277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520" y="484345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当前进度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rot="16200000">
            <a:off x="263866" y="423557"/>
            <a:ext cx="665534" cy="544749"/>
          </a:xfrm>
          <a:prstGeom prst="halfFrame">
            <a:avLst>
              <a:gd name="adj1" fmla="val 23809"/>
              <a:gd name="adj2" fmla="val 2288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2752F3F6-F578-470A-9141-07A21519F8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468" y="1196672"/>
            <a:ext cx="8791184" cy="2133382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2D4D1952-7080-44CF-9554-88C92A52E1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9218" y="2605204"/>
            <a:ext cx="5139847" cy="14497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9C62D4DC-C2CC-4937-B8AD-8DD2E117BB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468" y="3820761"/>
            <a:ext cx="8094893" cy="291023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3662"/>
            <a:ext cx="12192000" cy="683067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 flipV="1">
            <a:off x="8818876" y="0"/>
            <a:ext cx="3373125" cy="1066539"/>
          </a:xfrm>
          <a:custGeom>
            <a:avLst/>
            <a:gdLst>
              <a:gd name="connsiteX0" fmla="*/ 3373125 w 3373125"/>
              <a:gd name="connsiteY0" fmla="*/ 1066539 h 1066539"/>
              <a:gd name="connsiteX1" fmla="*/ 0 w 3373125"/>
              <a:gd name="connsiteY1" fmla="*/ 1066539 h 1066539"/>
              <a:gd name="connsiteX2" fmla="*/ 0 w 3373125"/>
              <a:gd name="connsiteY2" fmla="*/ 0 h 1066539"/>
              <a:gd name="connsiteX3" fmla="*/ 1820720 w 3373125"/>
              <a:gd name="connsiteY3" fmla="*/ 241114 h 1066539"/>
            </a:gdLst>
            <a:ahLst/>
            <a:cxnLst/>
            <a:rect l="l" t="t" r="r" b="b"/>
            <a:pathLst>
              <a:path w="3373125" h="1066539">
                <a:moveTo>
                  <a:pt x="3373125" y="1066539"/>
                </a:moveTo>
                <a:lnTo>
                  <a:pt x="0" y="1066539"/>
                </a:lnTo>
                <a:lnTo>
                  <a:pt x="0" y="0"/>
                </a:lnTo>
                <a:lnTo>
                  <a:pt x="1820720" y="241114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096223">
            <a:off x="4998304" y="70544"/>
            <a:ext cx="2290342" cy="12347346"/>
          </a:xfrm>
          <a:custGeom>
            <a:avLst/>
            <a:gdLst>
              <a:gd name="connsiteX0" fmla="*/ 0 w 2290342"/>
              <a:gd name="connsiteY0" fmla="*/ 0 h 12347346"/>
              <a:gd name="connsiteX1" fmla="*/ 2290342 w 2290342"/>
              <a:gd name="connsiteY1" fmla="*/ 202915 h 12347346"/>
              <a:gd name="connsiteX2" fmla="*/ 1214396 w 2290342"/>
              <a:gd name="connsiteY2" fmla="*/ 12347346 h 12347346"/>
              <a:gd name="connsiteX3" fmla="*/ 1196706 w 2290342"/>
              <a:gd name="connsiteY3" fmla="*/ 12345778 h 12347346"/>
              <a:gd name="connsiteX4" fmla="*/ 1196706 w 2290342"/>
              <a:gd name="connsiteY4" fmla="*/ 5816661 h 12347346"/>
              <a:gd name="connsiteX5" fmla="*/ 144252 w 2290342"/>
              <a:gd name="connsiteY5" fmla="*/ 3329630 h 12347346"/>
            </a:gdLst>
            <a:ahLst/>
            <a:cxnLst/>
            <a:rect l="l" t="t" r="r" b="b"/>
            <a:pathLst>
              <a:path w="2290342" h="12347346">
                <a:moveTo>
                  <a:pt x="0" y="0"/>
                </a:moveTo>
                <a:lnTo>
                  <a:pt x="2290342" y="202915"/>
                </a:lnTo>
                <a:lnTo>
                  <a:pt x="1214396" y="12347346"/>
                </a:lnTo>
                <a:lnTo>
                  <a:pt x="1196706" y="12345778"/>
                </a:lnTo>
                <a:lnTo>
                  <a:pt x="1196706" y="5816661"/>
                </a:lnTo>
                <a:lnTo>
                  <a:pt x="144252" y="33296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8802645" y="3468647"/>
            <a:ext cx="1157054" cy="5621654"/>
          </a:xfrm>
          <a:custGeom>
            <a:avLst/>
            <a:gdLst>
              <a:gd name="connsiteX0" fmla="*/ 0 w 1157054"/>
              <a:gd name="connsiteY0" fmla="*/ 0 h 5621654"/>
              <a:gd name="connsiteX1" fmla="*/ 1157054 w 1157054"/>
              <a:gd name="connsiteY1" fmla="*/ 0 h 5621654"/>
              <a:gd name="connsiteX2" fmla="*/ 1157053 w 1157054"/>
              <a:gd name="connsiteY2" fmla="*/ 5621654 h 5621654"/>
              <a:gd name="connsiteX3" fmla="*/ 91105 w 1157054"/>
              <a:gd name="connsiteY3" fmla="*/ 3008432 h 5621654"/>
            </a:gdLst>
            <a:ahLst/>
            <a:cxnLst/>
            <a:rect l="l" t="t" r="r" b="b"/>
            <a:pathLst>
              <a:path w="1157054" h="5621654">
                <a:moveTo>
                  <a:pt x="0" y="0"/>
                </a:moveTo>
                <a:lnTo>
                  <a:pt x="1157054" y="0"/>
                </a:lnTo>
                <a:lnTo>
                  <a:pt x="1157053" y="5621654"/>
                </a:lnTo>
                <a:lnTo>
                  <a:pt x="91105" y="300843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12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446797" y="2936222"/>
            <a:ext cx="1944839" cy="1043465"/>
          </a:xfrm>
          <a:custGeom>
            <a:avLst/>
            <a:gdLst>
              <a:gd name="connsiteX0" fmla="*/ 1000009 w 1944839"/>
              <a:gd name="connsiteY0" fmla="*/ 447825 h 1043465"/>
              <a:gd name="connsiteX1" fmla="*/ 944830 w 1944839"/>
              <a:gd name="connsiteY1" fmla="*/ 447825 h 1043465"/>
              <a:gd name="connsiteX2" fmla="*/ 0 w 1944839"/>
              <a:gd name="connsiteY2" fmla="*/ 0 h 1043465"/>
              <a:gd name="connsiteX3" fmla="*/ 0 w 1944839"/>
              <a:gd name="connsiteY3" fmla="*/ 521196 h 1043465"/>
              <a:gd name="connsiteX4" fmla="*/ 35786 w 1944839"/>
              <a:gd name="connsiteY4" fmla="*/ 579573 h 1043465"/>
              <a:gd name="connsiteX5" fmla="*/ 943431 w 1944839"/>
              <a:gd name="connsiteY5" fmla="*/ 1036594 h 1043465"/>
              <a:gd name="connsiteX6" fmla="*/ 1001408 w 1944839"/>
              <a:gd name="connsiteY6" fmla="*/ 1036594 h 1043465"/>
              <a:gd name="connsiteX7" fmla="*/ 1909053 w 1944839"/>
              <a:gd name="connsiteY7" fmla="*/ 579573 h 1043465"/>
              <a:gd name="connsiteX8" fmla="*/ 1944839 w 1944839"/>
              <a:gd name="connsiteY8" fmla="*/ 521196 h 1043465"/>
              <a:gd name="connsiteX9" fmla="*/ 1944839 w 1944839"/>
              <a:gd name="connsiteY9" fmla="*/ 200 h 1043465"/>
              <a:gd name="connsiteX10" fmla="*/ 1000009 w 1944839"/>
              <a:gd name="connsiteY10" fmla="*/ 448025 h 1043465"/>
            </a:gdLst>
            <a:ahLst/>
            <a:cxnLst/>
            <a:rect l="l" t="t" r="r" b="b"/>
            <a:pathLst>
              <a:path w="1944839" h="1043465">
                <a:moveTo>
                  <a:pt x="1000009" y="447825"/>
                </a:moveTo>
                <a:cubicBezTo>
                  <a:pt x="982537" y="456050"/>
                  <a:pt x="962305" y="456050"/>
                  <a:pt x="944830" y="447825"/>
                </a:cubicBezTo>
                <a:lnTo>
                  <a:pt x="0" y="0"/>
                </a:lnTo>
                <a:lnTo>
                  <a:pt x="0" y="521196"/>
                </a:lnTo>
                <a:cubicBezTo>
                  <a:pt x="0" y="545986"/>
                  <a:pt x="13795" y="568578"/>
                  <a:pt x="35786" y="579573"/>
                </a:cubicBezTo>
                <a:lnTo>
                  <a:pt x="943431" y="1036594"/>
                </a:lnTo>
                <a:cubicBezTo>
                  <a:pt x="961670" y="1045756"/>
                  <a:pt x="983168" y="1045756"/>
                  <a:pt x="1001408" y="1036594"/>
                </a:cubicBezTo>
                <a:lnTo>
                  <a:pt x="1909053" y="579573"/>
                </a:lnTo>
                <a:cubicBezTo>
                  <a:pt x="1931066" y="568453"/>
                  <a:pt x="1944917" y="545858"/>
                  <a:pt x="1944839" y="521196"/>
                </a:cubicBezTo>
                <a:lnTo>
                  <a:pt x="1944839" y="200"/>
                </a:lnTo>
                <a:lnTo>
                  <a:pt x="1000009" y="448025"/>
                </a:lnTo>
              </a:path>
            </a:pathLst>
          </a:custGeom>
          <a:solidFill>
            <a:schemeClr val="accent1"/>
          </a:solidFill>
          <a:ln w="311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849017" y="1744489"/>
            <a:ext cx="3140061" cy="2494422"/>
          </a:xfrm>
          <a:custGeom>
            <a:avLst/>
            <a:gdLst>
              <a:gd name="connsiteX0" fmla="*/ 3099001 w 3140061"/>
              <a:gd name="connsiteY0" fmla="*/ 605962 h 2494422"/>
              <a:gd name="connsiteX1" fmla="*/ 1593790 w 3140061"/>
              <a:gd name="connsiteY1" fmla="*/ 4597 h 2494422"/>
              <a:gd name="connsiteX2" fmla="*/ 1546009 w 3140061"/>
              <a:gd name="connsiteY2" fmla="*/ 4597 h 2494422"/>
              <a:gd name="connsiteX3" fmla="*/ 41399 w 3140061"/>
              <a:gd name="connsiteY3" fmla="*/ 605962 h 2494422"/>
              <a:gd name="connsiteX4" fmla="*/ 4516 w 3140061"/>
              <a:gd name="connsiteY4" fmla="*/ 690432 h 2494422"/>
              <a:gd name="connsiteX5" fmla="*/ 41399 w 3140061"/>
              <a:gd name="connsiteY5" fmla="*/ 727314 h 2494422"/>
              <a:gd name="connsiteX6" fmla="*/ 597780 w 3140061"/>
              <a:gd name="connsiteY6" fmla="*/ 949627 h 2494422"/>
              <a:gd name="connsiteX7" fmla="*/ 597780 w 3140061"/>
              <a:gd name="connsiteY7" fmla="*/ 1047589 h 2494422"/>
              <a:gd name="connsiteX8" fmla="*/ 1570200 w 3140061"/>
              <a:gd name="connsiteY8" fmla="*/ 1508409 h 2494422"/>
              <a:gd name="connsiteX9" fmla="*/ 2542619 w 3140061"/>
              <a:gd name="connsiteY9" fmla="*/ 1047589 h 2494422"/>
              <a:gd name="connsiteX10" fmla="*/ 2542619 w 3140061"/>
              <a:gd name="connsiteY10" fmla="*/ 949627 h 2494422"/>
              <a:gd name="connsiteX11" fmla="*/ 2801918 w 3140061"/>
              <a:gd name="connsiteY11" fmla="*/ 846068 h 2494422"/>
              <a:gd name="connsiteX12" fmla="*/ 2801918 w 3140061"/>
              <a:gd name="connsiteY12" fmla="*/ 2429248 h 2494422"/>
              <a:gd name="connsiteX13" fmla="*/ 2866692 w 3140061"/>
              <a:gd name="connsiteY13" fmla="*/ 2494423 h 2494422"/>
              <a:gd name="connsiteX14" fmla="*/ 2931467 w 3140061"/>
              <a:gd name="connsiteY14" fmla="*/ 2429248 h 2494422"/>
              <a:gd name="connsiteX15" fmla="*/ 2931467 w 3140061"/>
              <a:gd name="connsiteY15" fmla="*/ 797287 h 2494422"/>
              <a:gd name="connsiteX16" fmla="*/ 2931067 w 3140061"/>
              <a:gd name="connsiteY16" fmla="*/ 794488 h 2494422"/>
              <a:gd name="connsiteX17" fmla="*/ 3099001 w 3140061"/>
              <a:gd name="connsiteY17" fmla="*/ 727314 h 2494422"/>
              <a:gd name="connsiteX18" fmla="*/ 3135334 w 3140061"/>
              <a:gd name="connsiteY18" fmla="*/ 642304 h 2494422"/>
              <a:gd name="connsiteX19" fmla="*/ 3099001 w 3140061"/>
              <a:gd name="connsiteY19" fmla="*/ 605962 h 2494422"/>
            </a:gdLst>
            <a:ahLst/>
            <a:cxnLst/>
            <a:rect l="l" t="t" r="r" b="b"/>
            <a:pathLst>
              <a:path w="3140061" h="2494422">
                <a:moveTo>
                  <a:pt x="3099001" y="605962"/>
                </a:moveTo>
                <a:lnTo>
                  <a:pt x="1593790" y="4597"/>
                </a:lnTo>
                <a:cubicBezTo>
                  <a:pt x="1578456" y="-1532"/>
                  <a:pt x="1561347" y="-1532"/>
                  <a:pt x="1546009" y="4597"/>
                </a:cubicBezTo>
                <a:lnTo>
                  <a:pt x="41399" y="605962"/>
                </a:lnTo>
                <a:cubicBezTo>
                  <a:pt x="7888" y="619104"/>
                  <a:pt x="-8625" y="656920"/>
                  <a:pt x="4516" y="690432"/>
                </a:cubicBezTo>
                <a:cubicBezTo>
                  <a:pt x="11140" y="707325"/>
                  <a:pt x="24506" y="720689"/>
                  <a:pt x="41399" y="727314"/>
                </a:cubicBezTo>
                <a:lnTo>
                  <a:pt x="597780" y="949627"/>
                </a:lnTo>
                <a:lnTo>
                  <a:pt x="597780" y="1047589"/>
                </a:lnTo>
                <a:lnTo>
                  <a:pt x="1570200" y="1508409"/>
                </a:lnTo>
                <a:lnTo>
                  <a:pt x="2542619" y="1047589"/>
                </a:lnTo>
                <a:lnTo>
                  <a:pt x="2542619" y="949627"/>
                </a:lnTo>
                <a:lnTo>
                  <a:pt x="2801918" y="846068"/>
                </a:lnTo>
                <a:lnTo>
                  <a:pt x="2801918" y="2429248"/>
                </a:lnTo>
                <a:cubicBezTo>
                  <a:pt x="2801918" y="2465234"/>
                  <a:pt x="2830906" y="2494423"/>
                  <a:pt x="2866692" y="2494423"/>
                </a:cubicBezTo>
                <a:cubicBezTo>
                  <a:pt x="2902678" y="2494423"/>
                  <a:pt x="2931467" y="2465234"/>
                  <a:pt x="2931467" y="2429248"/>
                </a:cubicBezTo>
                <a:lnTo>
                  <a:pt x="2931467" y="797287"/>
                </a:lnTo>
                <a:lnTo>
                  <a:pt x="2931067" y="794488"/>
                </a:lnTo>
                <a:lnTo>
                  <a:pt x="3099001" y="727314"/>
                </a:lnTo>
                <a:cubicBezTo>
                  <a:pt x="3132522" y="713873"/>
                  <a:pt x="3148797" y="675813"/>
                  <a:pt x="3135334" y="642304"/>
                </a:cubicBezTo>
                <a:cubicBezTo>
                  <a:pt x="3128711" y="625736"/>
                  <a:pt x="3115570" y="612606"/>
                  <a:pt x="3099001" y="605962"/>
                </a:cubicBezTo>
              </a:path>
            </a:pathLst>
          </a:custGeom>
          <a:solidFill>
            <a:schemeClr val="accent1"/>
          </a:solidFill>
          <a:ln w="311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 flipV="1">
            <a:off x="9463078" y="0"/>
            <a:ext cx="2728922" cy="809370"/>
          </a:xfrm>
          <a:custGeom>
            <a:avLst/>
            <a:gdLst>
              <a:gd name="connsiteX0" fmla="*/ 2728922 w 2728922"/>
              <a:gd name="connsiteY0" fmla="*/ 809370 h 809370"/>
              <a:gd name="connsiteX1" fmla="*/ 0 w 2728922"/>
              <a:gd name="connsiteY1" fmla="*/ 809370 h 809370"/>
              <a:gd name="connsiteX2" fmla="*/ 0 w 2728922"/>
              <a:gd name="connsiteY2" fmla="*/ 0 h 809370"/>
              <a:gd name="connsiteX3" fmla="*/ 1606938 w 2728922"/>
              <a:gd name="connsiteY3" fmla="*/ 212803 h 809370"/>
            </a:gdLst>
            <a:ahLst/>
            <a:cxnLst/>
            <a:rect l="l" t="t" r="r" b="b"/>
            <a:pathLst>
              <a:path w="2728922" h="809370">
                <a:moveTo>
                  <a:pt x="2728922" y="809370"/>
                </a:moveTo>
                <a:lnTo>
                  <a:pt x="0" y="809370"/>
                </a:lnTo>
                <a:lnTo>
                  <a:pt x="0" y="0"/>
                </a:lnTo>
                <a:lnTo>
                  <a:pt x="1606938" y="21280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  <a:alpha val="4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9" name="标题 1"/>
          <p:cNvCxnSpPr/>
          <p:nvPr/>
        </p:nvCxnSpPr>
        <p:spPr>
          <a:xfrm>
            <a:off x="661522" y="4301535"/>
            <a:ext cx="5378372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</p:cxnSp>
      <p:sp>
        <p:nvSpPr>
          <p:cNvPr id="10" name="标题 1"/>
          <p:cNvSpPr txBox="1"/>
          <p:nvPr/>
        </p:nvSpPr>
        <p:spPr>
          <a:xfrm rot="16200000">
            <a:off x="5944575" y="4262387"/>
            <a:ext cx="131748" cy="78298"/>
          </a:xfrm>
          <a:custGeom>
            <a:avLst/>
            <a:gdLst>
              <a:gd name="connsiteX0" fmla="*/ 1477300 w 1789110"/>
              <a:gd name="connsiteY0" fmla="*/ 53340 h 1063283"/>
              <a:gd name="connsiteX1" fmla="*/ 1605637 w 1789110"/>
              <a:gd name="connsiteY1" fmla="*/ 0 h 1063283"/>
              <a:gd name="connsiteX2" fmla="*/ 1733973 w 1789110"/>
              <a:gd name="connsiteY2" fmla="*/ 53340 h 1063283"/>
              <a:gd name="connsiteX3" fmla="*/ 1789111 w 1789110"/>
              <a:gd name="connsiteY3" fmla="*/ 180975 h 1063283"/>
              <a:gd name="connsiteX4" fmla="*/ 1733973 w 1789110"/>
              <a:gd name="connsiteY4" fmla="*/ 308610 h 1063283"/>
              <a:gd name="connsiteX5" fmla="*/ 1022892 w 1789110"/>
              <a:gd name="connsiteY5" fmla="*/ 1017270 h 1063283"/>
              <a:gd name="connsiteX6" fmla="*/ 965854 w 1789110"/>
              <a:gd name="connsiteY6" fmla="*/ 1054418 h 1063283"/>
              <a:gd name="connsiteX7" fmla="*/ 893605 w 1789110"/>
              <a:gd name="connsiteY7" fmla="*/ 1062990 h 1063283"/>
              <a:gd name="connsiteX8" fmla="*/ 818504 w 1789110"/>
              <a:gd name="connsiteY8" fmla="*/ 1046797 h 1063283"/>
              <a:gd name="connsiteX9" fmla="*/ 754811 w 1789110"/>
              <a:gd name="connsiteY9" fmla="*/ 1005840 h 1063283"/>
              <a:gd name="connsiteX10" fmla="*/ 55137 w 1789110"/>
              <a:gd name="connsiteY10" fmla="*/ 308610 h 1063283"/>
              <a:gd name="connsiteX11" fmla="*/ 0 w 1789110"/>
              <a:gd name="connsiteY11" fmla="*/ 180975 h 1063283"/>
              <a:gd name="connsiteX12" fmla="*/ 55137 w 1789110"/>
              <a:gd name="connsiteY12" fmla="*/ 53340 h 1063283"/>
              <a:gd name="connsiteX13" fmla="*/ 115028 w 1789110"/>
              <a:gd name="connsiteY13" fmla="*/ 13335 h 1063283"/>
              <a:gd name="connsiteX14" fmla="*/ 183474 w 1789110"/>
              <a:gd name="connsiteY14" fmla="*/ 0 h 1063283"/>
              <a:gd name="connsiteX15" fmla="*/ 252871 w 1789110"/>
              <a:gd name="connsiteY15" fmla="*/ 13335 h 1063283"/>
              <a:gd name="connsiteX16" fmla="*/ 313712 w 1789110"/>
              <a:gd name="connsiteY16" fmla="*/ 53340 h 1063283"/>
              <a:gd name="connsiteX17" fmla="*/ 895506 w 1789110"/>
              <a:gd name="connsiteY17" fmla="*/ 628650 h 1063283"/>
            </a:gdLst>
            <a:ahLst/>
            <a:cxnLst/>
            <a:rect l="l" t="t" r="r" b="b"/>
            <a:pathLst>
              <a:path w="1789110" h="1063283">
                <a:moveTo>
                  <a:pt x="1477300" y="53340"/>
                </a:moveTo>
                <a:cubicBezTo>
                  <a:pt x="1512790" y="17780"/>
                  <a:pt x="1555569" y="0"/>
                  <a:pt x="1605637" y="0"/>
                </a:cubicBezTo>
                <a:cubicBezTo>
                  <a:pt x="1655704" y="0"/>
                  <a:pt x="1698483" y="17780"/>
                  <a:pt x="1733973" y="53340"/>
                </a:cubicBezTo>
                <a:cubicBezTo>
                  <a:pt x="1770732" y="88900"/>
                  <a:pt x="1789111" y="131445"/>
                  <a:pt x="1789111" y="180975"/>
                </a:cubicBezTo>
                <a:cubicBezTo>
                  <a:pt x="1789111" y="230505"/>
                  <a:pt x="1770732" y="273050"/>
                  <a:pt x="1733973" y="308610"/>
                </a:cubicBezTo>
                <a:lnTo>
                  <a:pt x="1022892" y="1017270"/>
                </a:lnTo>
                <a:cubicBezTo>
                  <a:pt x="1007682" y="1035050"/>
                  <a:pt x="988669" y="1047433"/>
                  <a:pt x="965854" y="1054418"/>
                </a:cubicBezTo>
                <a:cubicBezTo>
                  <a:pt x="943038" y="1061403"/>
                  <a:pt x="918955" y="1064260"/>
                  <a:pt x="893605" y="1062990"/>
                </a:cubicBezTo>
                <a:cubicBezTo>
                  <a:pt x="868254" y="1061720"/>
                  <a:pt x="843221" y="1056323"/>
                  <a:pt x="818504" y="1046797"/>
                </a:cubicBezTo>
                <a:cubicBezTo>
                  <a:pt x="793787" y="1037272"/>
                  <a:pt x="772556" y="1023620"/>
                  <a:pt x="754811" y="1005840"/>
                </a:cubicBezTo>
                <a:lnTo>
                  <a:pt x="55137" y="308610"/>
                </a:lnTo>
                <a:cubicBezTo>
                  <a:pt x="18379" y="273050"/>
                  <a:pt x="0" y="230505"/>
                  <a:pt x="0" y="180975"/>
                </a:cubicBezTo>
                <a:cubicBezTo>
                  <a:pt x="0" y="131445"/>
                  <a:pt x="18379" y="88900"/>
                  <a:pt x="55137" y="53340"/>
                </a:cubicBezTo>
                <a:cubicBezTo>
                  <a:pt x="72883" y="35560"/>
                  <a:pt x="92846" y="22225"/>
                  <a:pt x="115028" y="13335"/>
                </a:cubicBezTo>
                <a:cubicBezTo>
                  <a:pt x="137210" y="4445"/>
                  <a:pt x="160025" y="0"/>
                  <a:pt x="183474" y="0"/>
                </a:cubicBezTo>
                <a:cubicBezTo>
                  <a:pt x="206923" y="0"/>
                  <a:pt x="230056" y="4445"/>
                  <a:pt x="252871" y="13335"/>
                </a:cubicBezTo>
                <a:cubicBezTo>
                  <a:pt x="275687" y="22225"/>
                  <a:pt x="295967" y="35560"/>
                  <a:pt x="313712" y="53340"/>
                </a:cubicBezTo>
                <a:lnTo>
                  <a:pt x="895506" y="628650"/>
                </a:lnTo>
                <a:close/>
              </a:path>
            </a:pathLst>
          </a:custGeom>
          <a:solidFill>
            <a:schemeClr val="accent1"/>
          </a:solidFill>
          <a:ln w="185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6200000">
            <a:off x="6049822" y="4262387"/>
            <a:ext cx="131748" cy="78298"/>
          </a:xfrm>
          <a:custGeom>
            <a:avLst/>
            <a:gdLst>
              <a:gd name="connsiteX0" fmla="*/ 1477300 w 1789110"/>
              <a:gd name="connsiteY0" fmla="*/ 53340 h 1063283"/>
              <a:gd name="connsiteX1" fmla="*/ 1605637 w 1789110"/>
              <a:gd name="connsiteY1" fmla="*/ 0 h 1063283"/>
              <a:gd name="connsiteX2" fmla="*/ 1733973 w 1789110"/>
              <a:gd name="connsiteY2" fmla="*/ 53340 h 1063283"/>
              <a:gd name="connsiteX3" fmla="*/ 1789111 w 1789110"/>
              <a:gd name="connsiteY3" fmla="*/ 180975 h 1063283"/>
              <a:gd name="connsiteX4" fmla="*/ 1733973 w 1789110"/>
              <a:gd name="connsiteY4" fmla="*/ 308610 h 1063283"/>
              <a:gd name="connsiteX5" fmla="*/ 1022892 w 1789110"/>
              <a:gd name="connsiteY5" fmla="*/ 1017270 h 1063283"/>
              <a:gd name="connsiteX6" fmla="*/ 965854 w 1789110"/>
              <a:gd name="connsiteY6" fmla="*/ 1054418 h 1063283"/>
              <a:gd name="connsiteX7" fmla="*/ 893605 w 1789110"/>
              <a:gd name="connsiteY7" fmla="*/ 1062990 h 1063283"/>
              <a:gd name="connsiteX8" fmla="*/ 818504 w 1789110"/>
              <a:gd name="connsiteY8" fmla="*/ 1046797 h 1063283"/>
              <a:gd name="connsiteX9" fmla="*/ 754811 w 1789110"/>
              <a:gd name="connsiteY9" fmla="*/ 1005840 h 1063283"/>
              <a:gd name="connsiteX10" fmla="*/ 55137 w 1789110"/>
              <a:gd name="connsiteY10" fmla="*/ 308610 h 1063283"/>
              <a:gd name="connsiteX11" fmla="*/ 0 w 1789110"/>
              <a:gd name="connsiteY11" fmla="*/ 180975 h 1063283"/>
              <a:gd name="connsiteX12" fmla="*/ 55137 w 1789110"/>
              <a:gd name="connsiteY12" fmla="*/ 53340 h 1063283"/>
              <a:gd name="connsiteX13" fmla="*/ 115028 w 1789110"/>
              <a:gd name="connsiteY13" fmla="*/ 13335 h 1063283"/>
              <a:gd name="connsiteX14" fmla="*/ 183474 w 1789110"/>
              <a:gd name="connsiteY14" fmla="*/ 0 h 1063283"/>
              <a:gd name="connsiteX15" fmla="*/ 252871 w 1789110"/>
              <a:gd name="connsiteY15" fmla="*/ 13335 h 1063283"/>
              <a:gd name="connsiteX16" fmla="*/ 313712 w 1789110"/>
              <a:gd name="connsiteY16" fmla="*/ 53340 h 1063283"/>
              <a:gd name="connsiteX17" fmla="*/ 895506 w 1789110"/>
              <a:gd name="connsiteY17" fmla="*/ 628650 h 1063283"/>
            </a:gdLst>
            <a:ahLst/>
            <a:cxnLst/>
            <a:rect l="l" t="t" r="r" b="b"/>
            <a:pathLst>
              <a:path w="1789110" h="1063283">
                <a:moveTo>
                  <a:pt x="1477300" y="53340"/>
                </a:moveTo>
                <a:cubicBezTo>
                  <a:pt x="1512790" y="17780"/>
                  <a:pt x="1555569" y="0"/>
                  <a:pt x="1605637" y="0"/>
                </a:cubicBezTo>
                <a:cubicBezTo>
                  <a:pt x="1655704" y="0"/>
                  <a:pt x="1698483" y="17780"/>
                  <a:pt x="1733973" y="53340"/>
                </a:cubicBezTo>
                <a:cubicBezTo>
                  <a:pt x="1770732" y="88900"/>
                  <a:pt x="1789111" y="131445"/>
                  <a:pt x="1789111" y="180975"/>
                </a:cubicBezTo>
                <a:cubicBezTo>
                  <a:pt x="1789111" y="230505"/>
                  <a:pt x="1770732" y="273050"/>
                  <a:pt x="1733973" y="308610"/>
                </a:cubicBezTo>
                <a:lnTo>
                  <a:pt x="1022892" y="1017270"/>
                </a:lnTo>
                <a:cubicBezTo>
                  <a:pt x="1007682" y="1035050"/>
                  <a:pt x="988669" y="1047433"/>
                  <a:pt x="965854" y="1054418"/>
                </a:cubicBezTo>
                <a:cubicBezTo>
                  <a:pt x="943038" y="1061403"/>
                  <a:pt x="918955" y="1064260"/>
                  <a:pt x="893605" y="1062990"/>
                </a:cubicBezTo>
                <a:cubicBezTo>
                  <a:pt x="868254" y="1061720"/>
                  <a:pt x="843221" y="1056323"/>
                  <a:pt x="818504" y="1046797"/>
                </a:cubicBezTo>
                <a:cubicBezTo>
                  <a:pt x="793787" y="1037272"/>
                  <a:pt x="772556" y="1023620"/>
                  <a:pt x="754811" y="1005840"/>
                </a:cubicBezTo>
                <a:lnTo>
                  <a:pt x="55137" y="308610"/>
                </a:lnTo>
                <a:cubicBezTo>
                  <a:pt x="18379" y="273050"/>
                  <a:pt x="0" y="230505"/>
                  <a:pt x="0" y="180975"/>
                </a:cubicBezTo>
                <a:cubicBezTo>
                  <a:pt x="0" y="131445"/>
                  <a:pt x="18379" y="88900"/>
                  <a:pt x="55137" y="53340"/>
                </a:cubicBezTo>
                <a:cubicBezTo>
                  <a:pt x="72883" y="35560"/>
                  <a:pt x="92846" y="22225"/>
                  <a:pt x="115028" y="13335"/>
                </a:cubicBezTo>
                <a:cubicBezTo>
                  <a:pt x="137210" y="4445"/>
                  <a:pt x="160025" y="0"/>
                  <a:pt x="183474" y="0"/>
                </a:cubicBezTo>
                <a:cubicBezTo>
                  <a:pt x="206923" y="0"/>
                  <a:pt x="230056" y="4445"/>
                  <a:pt x="252871" y="13335"/>
                </a:cubicBezTo>
                <a:cubicBezTo>
                  <a:pt x="275687" y="22225"/>
                  <a:pt x="295967" y="35560"/>
                  <a:pt x="313712" y="53340"/>
                </a:cubicBezTo>
                <a:lnTo>
                  <a:pt x="895506" y="62865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185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6200000">
            <a:off x="6155071" y="4262387"/>
            <a:ext cx="131748" cy="78298"/>
          </a:xfrm>
          <a:custGeom>
            <a:avLst/>
            <a:gdLst>
              <a:gd name="connsiteX0" fmla="*/ 1477300 w 1789110"/>
              <a:gd name="connsiteY0" fmla="*/ 53340 h 1063283"/>
              <a:gd name="connsiteX1" fmla="*/ 1605637 w 1789110"/>
              <a:gd name="connsiteY1" fmla="*/ 0 h 1063283"/>
              <a:gd name="connsiteX2" fmla="*/ 1733973 w 1789110"/>
              <a:gd name="connsiteY2" fmla="*/ 53340 h 1063283"/>
              <a:gd name="connsiteX3" fmla="*/ 1789111 w 1789110"/>
              <a:gd name="connsiteY3" fmla="*/ 180975 h 1063283"/>
              <a:gd name="connsiteX4" fmla="*/ 1733973 w 1789110"/>
              <a:gd name="connsiteY4" fmla="*/ 308610 h 1063283"/>
              <a:gd name="connsiteX5" fmla="*/ 1022892 w 1789110"/>
              <a:gd name="connsiteY5" fmla="*/ 1017270 h 1063283"/>
              <a:gd name="connsiteX6" fmla="*/ 965854 w 1789110"/>
              <a:gd name="connsiteY6" fmla="*/ 1054418 h 1063283"/>
              <a:gd name="connsiteX7" fmla="*/ 893605 w 1789110"/>
              <a:gd name="connsiteY7" fmla="*/ 1062990 h 1063283"/>
              <a:gd name="connsiteX8" fmla="*/ 818504 w 1789110"/>
              <a:gd name="connsiteY8" fmla="*/ 1046797 h 1063283"/>
              <a:gd name="connsiteX9" fmla="*/ 754811 w 1789110"/>
              <a:gd name="connsiteY9" fmla="*/ 1005840 h 1063283"/>
              <a:gd name="connsiteX10" fmla="*/ 55137 w 1789110"/>
              <a:gd name="connsiteY10" fmla="*/ 308610 h 1063283"/>
              <a:gd name="connsiteX11" fmla="*/ 0 w 1789110"/>
              <a:gd name="connsiteY11" fmla="*/ 180975 h 1063283"/>
              <a:gd name="connsiteX12" fmla="*/ 55137 w 1789110"/>
              <a:gd name="connsiteY12" fmla="*/ 53340 h 1063283"/>
              <a:gd name="connsiteX13" fmla="*/ 115028 w 1789110"/>
              <a:gd name="connsiteY13" fmla="*/ 13335 h 1063283"/>
              <a:gd name="connsiteX14" fmla="*/ 183474 w 1789110"/>
              <a:gd name="connsiteY14" fmla="*/ 0 h 1063283"/>
              <a:gd name="connsiteX15" fmla="*/ 252871 w 1789110"/>
              <a:gd name="connsiteY15" fmla="*/ 13335 h 1063283"/>
              <a:gd name="connsiteX16" fmla="*/ 313712 w 1789110"/>
              <a:gd name="connsiteY16" fmla="*/ 53340 h 1063283"/>
              <a:gd name="connsiteX17" fmla="*/ 895506 w 1789110"/>
              <a:gd name="connsiteY17" fmla="*/ 628650 h 1063283"/>
            </a:gdLst>
            <a:ahLst/>
            <a:cxnLst/>
            <a:rect l="l" t="t" r="r" b="b"/>
            <a:pathLst>
              <a:path w="1789110" h="1063283">
                <a:moveTo>
                  <a:pt x="1477300" y="53340"/>
                </a:moveTo>
                <a:cubicBezTo>
                  <a:pt x="1512790" y="17780"/>
                  <a:pt x="1555569" y="0"/>
                  <a:pt x="1605637" y="0"/>
                </a:cubicBezTo>
                <a:cubicBezTo>
                  <a:pt x="1655704" y="0"/>
                  <a:pt x="1698483" y="17780"/>
                  <a:pt x="1733973" y="53340"/>
                </a:cubicBezTo>
                <a:cubicBezTo>
                  <a:pt x="1770732" y="88900"/>
                  <a:pt x="1789111" y="131445"/>
                  <a:pt x="1789111" y="180975"/>
                </a:cubicBezTo>
                <a:cubicBezTo>
                  <a:pt x="1789111" y="230505"/>
                  <a:pt x="1770732" y="273050"/>
                  <a:pt x="1733973" y="308610"/>
                </a:cubicBezTo>
                <a:lnTo>
                  <a:pt x="1022892" y="1017270"/>
                </a:lnTo>
                <a:cubicBezTo>
                  <a:pt x="1007682" y="1035050"/>
                  <a:pt x="988669" y="1047433"/>
                  <a:pt x="965854" y="1054418"/>
                </a:cubicBezTo>
                <a:cubicBezTo>
                  <a:pt x="943038" y="1061403"/>
                  <a:pt x="918955" y="1064260"/>
                  <a:pt x="893605" y="1062990"/>
                </a:cubicBezTo>
                <a:cubicBezTo>
                  <a:pt x="868254" y="1061720"/>
                  <a:pt x="843221" y="1056323"/>
                  <a:pt x="818504" y="1046797"/>
                </a:cubicBezTo>
                <a:cubicBezTo>
                  <a:pt x="793787" y="1037272"/>
                  <a:pt x="772556" y="1023620"/>
                  <a:pt x="754811" y="1005840"/>
                </a:cubicBezTo>
                <a:lnTo>
                  <a:pt x="55137" y="308610"/>
                </a:lnTo>
                <a:cubicBezTo>
                  <a:pt x="18379" y="273050"/>
                  <a:pt x="0" y="230505"/>
                  <a:pt x="0" y="180975"/>
                </a:cubicBezTo>
                <a:cubicBezTo>
                  <a:pt x="0" y="131445"/>
                  <a:pt x="18379" y="88900"/>
                  <a:pt x="55137" y="53340"/>
                </a:cubicBezTo>
                <a:cubicBezTo>
                  <a:pt x="72883" y="35560"/>
                  <a:pt x="92846" y="22225"/>
                  <a:pt x="115028" y="13335"/>
                </a:cubicBezTo>
                <a:cubicBezTo>
                  <a:pt x="137210" y="4445"/>
                  <a:pt x="160025" y="0"/>
                  <a:pt x="183474" y="0"/>
                </a:cubicBezTo>
                <a:cubicBezTo>
                  <a:pt x="206923" y="0"/>
                  <a:pt x="230056" y="4445"/>
                  <a:pt x="252871" y="13335"/>
                </a:cubicBezTo>
                <a:cubicBezTo>
                  <a:pt x="275687" y="22225"/>
                  <a:pt x="295967" y="35560"/>
                  <a:pt x="313712" y="53340"/>
                </a:cubicBezTo>
                <a:lnTo>
                  <a:pt x="895506" y="62865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 w="185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1926" y="1434406"/>
            <a:ext cx="7863503" cy="269612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0">
                      <a:srgbClr val="016558">
                        <a:alpha val="100000"/>
                      </a:srgbClr>
                    </a:gs>
                    <a:gs pos="100000">
                      <a:srgbClr val="018675">
                        <a:alpha val="100000"/>
                      </a:srgbClr>
                    </a:gs>
                  </a:gsLst>
                  <a:lin ang="16200000" scaled="0"/>
                </a:gra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-97022" y="-37138"/>
            <a:ext cx="12386045" cy="693227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496241" y="708660"/>
            <a:ext cx="187960" cy="187960"/>
          </a:xfrm>
          <a:prstGeom prst="chevron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91491" y="708660"/>
            <a:ext cx="187960" cy="187960"/>
          </a:xfrm>
          <a:prstGeom prst="chevron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86741" y="708660"/>
            <a:ext cx="187960" cy="187960"/>
          </a:xfrm>
          <a:prstGeom prst="chevron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11066641" y="708660"/>
            <a:ext cx="578460" cy="187960"/>
          </a:xfrm>
          <a:custGeom>
            <a:avLst/>
            <a:gdLst>
              <a:gd name="connsiteX0" fmla="*/ 93980 w 578460"/>
              <a:gd name="connsiteY0" fmla="*/ 0 h 187960"/>
              <a:gd name="connsiteX1" fmla="*/ 0 w 578460"/>
              <a:gd name="connsiteY1" fmla="*/ 0 h 187960"/>
              <a:gd name="connsiteX2" fmla="*/ 93980 w 578460"/>
              <a:gd name="connsiteY2" fmla="*/ 93980 h 187960"/>
              <a:gd name="connsiteX3" fmla="*/ 0 w 578460"/>
              <a:gd name="connsiteY3" fmla="*/ 187960 h 187960"/>
              <a:gd name="connsiteX4" fmla="*/ 93980 w 578460"/>
              <a:gd name="connsiteY4" fmla="*/ 187960 h 187960"/>
              <a:gd name="connsiteX5" fmla="*/ 187960 w 578460"/>
              <a:gd name="connsiteY5" fmla="*/ 93980 h 187960"/>
              <a:gd name="connsiteX6" fmla="*/ 289230 w 578460"/>
              <a:gd name="connsiteY6" fmla="*/ 0 h 187960"/>
              <a:gd name="connsiteX7" fmla="*/ 195250 w 578460"/>
              <a:gd name="connsiteY7" fmla="*/ 0 h 187960"/>
              <a:gd name="connsiteX8" fmla="*/ 289230 w 578460"/>
              <a:gd name="connsiteY8" fmla="*/ 93980 h 187960"/>
              <a:gd name="connsiteX9" fmla="*/ 195250 w 578460"/>
              <a:gd name="connsiteY9" fmla="*/ 187960 h 187960"/>
              <a:gd name="connsiteX10" fmla="*/ 289230 w 578460"/>
              <a:gd name="connsiteY10" fmla="*/ 187960 h 187960"/>
              <a:gd name="connsiteX11" fmla="*/ 383210 w 578460"/>
              <a:gd name="connsiteY11" fmla="*/ 93980 h 187960"/>
              <a:gd name="connsiteX12" fmla="*/ 484480 w 578460"/>
              <a:gd name="connsiteY12" fmla="*/ 0 h 187960"/>
              <a:gd name="connsiteX13" fmla="*/ 390500 w 578460"/>
              <a:gd name="connsiteY13" fmla="*/ 0 h 187960"/>
              <a:gd name="connsiteX14" fmla="*/ 484480 w 578460"/>
              <a:gd name="connsiteY14" fmla="*/ 93980 h 187960"/>
              <a:gd name="connsiteX15" fmla="*/ 390500 w 578460"/>
              <a:gd name="connsiteY15" fmla="*/ 187960 h 187960"/>
              <a:gd name="connsiteX16" fmla="*/ 484480 w 578460"/>
              <a:gd name="connsiteY16" fmla="*/ 187960 h 187960"/>
              <a:gd name="connsiteX17" fmla="*/ 578460 w 578460"/>
              <a:gd name="connsiteY17" fmla="*/ 93980 h 187960"/>
            </a:gdLst>
            <a:ahLst/>
            <a:cxnLst/>
            <a:rect l="l" t="t" r="r" b="b"/>
            <a:pathLst>
              <a:path w="578460" h="187960">
                <a:moveTo>
                  <a:pt x="93980" y="0"/>
                </a:moveTo>
                <a:lnTo>
                  <a:pt x="0" y="0"/>
                </a:lnTo>
                <a:lnTo>
                  <a:pt x="93980" y="93980"/>
                </a:lnTo>
                <a:lnTo>
                  <a:pt x="0" y="187960"/>
                </a:lnTo>
                <a:lnTo>
                  <a:pt x="93980" y="187960"/>
                </a:lnTo>
                <a:lnTo>
                  <a:pt x="187960" y="93980"/>
                </a:lnTo>
                <a:close/>
                <a:moveTo>
                  <a:pt x="289230" y="0"/>
                </a:moveTo>
                <a:lnTo>
                  <a:pt x="195250" y="0"/>
                </a:lnTo>
                <a:lnTo>
                  <a:pt x="289230" y="93980"/>
                </a:lnTo>
                <a:lnTo>
                  <a:pt x="195250" y="187960"/>
                </a:lnTo>
                <a:lnTo>
                  <a:pt x="289230" y="187960"/>
                </a:lnTo>
                <a:lnTo>
                  <a:pt x="383210" y="93980"/>
                </a:lnTo>
                <a:close/>
                <a:moveTo>
                  <a:pt x="484480" y="0"/>
                </a:moveTo>
                <a:lnTo>
                  <a:pt x="390500" y="0"/>
                </a:lnTo>
                <a:lnTo>
                  <a:pt x="484480" y="93980"/>
                </a:lnTo>
                <a:lnTo>
                  <a:pt x="390500" y="187960"/>
                </a:lnTo>
                <a:lnTo>
                  <a:pt x="484480" y="187960"/>
                </a:lnTo>
                <a:lnTo>
                  <a:pt x="578460" y="9398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616618" y="824823"/>
            <a:ext cx="3965186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3D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CONTENTS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82600" y="1761664"/>
            <a:ext cx="5339080" cy="990933"/>
          </a:xfrm>
          <a:prstGeom prst="snip1Rect">
            <a:avLst>
              <a:gd name="adj" fmla="val 19999"/>
            </a:avLst>
          </a:prstGeom>
          <a:solidFill>
            <a:schemeClr val="accent2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381553" y="1956975"/>
            <a:ext cx="50800" cy="600311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449100" y="1793578"/>
            <a:ext cx="4428721" cy="9271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研究背景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82600" y="2850045"/>
            <a:ext cx="5339080" cy="990933"/>
          </a:xfrm>
          <a:prstGeom prst="snip1Rect">
            <a:avLst>
              <a:gd name="adj" fmla="val 19999"/>
            </a:avLst>
          </a:prstGeom>
          <a:solidFill>
            <a:schemeClr val="accent2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6222" y="3045356"/>
            <a:ext cx="791286" cy="60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381553" y="3045356"/>
            <a:ext cx="50800" cy="600311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515976" y="2881959"/>
            <a:ext cx="4216275" cy="9271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关键问题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286698" y="1761664"/>
            <a:ext cx="5339080" cy="990933"/>
          </a:xfrm>
          <a:prstGeom prst="snip1Rect">
            <a:avLst>
              <a:gd name="adj" fmla="val 19999"/>
            </a:avLst>
          </a:prstGeom>
          <a:solidFill>
            <a:schemeClr val="accent2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370320" y="1956975"/>
            <a:ext cx="791286" cy="60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>
            <a:off x="7185651" y="1956975"/>
            <a:ext cx="50800" cy="600311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320073" y="1793578"/>
            <a:ext cx="4216275" cy="9271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研究计划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15950" y="6250940"/>
            <a:ext cx="578460" cy="187960"/>
          </a:xfrm>
          <a:custGeom>
            <a:avLst/>
            <a:gdLst>
              <a:gd name="connsiteX0" fmla="*/ 390500 w 578460"/>
              <a:gd name="connsiteY0" fmla="*/ 0 h 187960"/>
              <a:gd name="connsiteX1" fmla="*/ 484480 w 578460"/>
              <a:gd name="connsiteY1" fmla="*/ 0 h 187960"/>
              <a:gd name="connsiteX2" fmla="*/ 578460 w 578460"/>
              <a:gd name="connsiteY2" fmla="*/ 93980 h 187960"/>
              <a:gd name="connsiteX3" fmla="*/ 484480 w 578460"/>
              <a:gd name="connsiteY3" fmla="*/ 187960 h 187960"/>
              <a:gd name="connsiteX4" fmla="*/ 390500 w 578460"/>
              <a:gd name="connsiteY4" fmla="*/ 187960 h 187960"/>
              <a:gd name="connsiteX5" fmla="*/ 484480 w 578460"/>
              <a:gd name="connsiteY5" fmla="*/ 93980 h 187960"/>
              <a:gd name="connsiteX6" fmla="*/ 195250 w 578460"/>
              <a:gd name="connsiteY6" fmla="*/ 0 h 187960"/>
              <a:gd name="connsiteX7" fmla="*/ 289230 w 578460"/>
              <a:gd name="connsiteY7" fmla="*/ 0 h 187960"/>
              <a:gd name="connsiteX8" fmla="*/ 383210 w 578460"/>
              <a:gd name="connsiteY8" fmla="*/ 93980 h 187960"/>
              <a:gd name="connsiteX9" fmla="*/ 289230 w 578460"/>
              <a:gd name="connsiteY9" fmla="*/ 187960 h 187960"/>
              <a:gd name="connsiteX10" fmla="*/ 195250 w 578460"/>
              <a:gd name="connsiteY10" fmla="*/ 187960 h 187960"/>
              <a:gd name="connsiteX11" fmla="*/ 289230 w 578460"/>
              <a:gd name="connsiteY11" fmla="*/ 93980 h 187960"/>
              <a:gd name="connsiteX12" fmla="*/ 0 w 578460"/>
              <a:gd name="connsiteY12" fmla="*/ 0 h 187960"/>
              <a:gd name="connsiteX13" fmla="*/ 93980 w 578460"/>
              <a:gd name="connsiteY13" fmla="*/ 0 h 187960"/>
              <a:gd name="connsiteX14" fmla="*/ 187960 w 578460"/>
              <a:gd name="connsiteY14" fmla="*/ 93980 h 187960"/>
              <a:gd name="connsiteX15" fmla="*/ 93980 w 578460"/>
              <a:gd name="connsiteY15" fmla="*/ 187960 h 187960"/>
              <a:gd name="connsiteX16" fmla="*/ 0 w 578460"/>
              <a:gd name="connsiteY16" fmla="*/ 187960 h 187960"/>
              <a:gd name="connsiteX17" fmla="*/ 93980 w 578460"/>
              <a:gd name="connsiteY17" fmla="*/ 93980 h 187960"/>
            </a:gdLst>
            <a:ahLst/>
            <a:cxnLst/>
            <a:rect l="l" t="t" r="r" b="b"/>
            <a:pathLst>
              <a:path w="578460" h="187960">
                <a:moveTo>
                  <a:pt x="390500" y="0"/>
                </a:moveTo>
                <a:lnTo>
                  <a:pt x="484480" y="0"/>
                </a:lnTo>
                <a:lnTo>
                  <a:pt x="578460" y="93980"/>
                </a:lnTo>
                <a:lnTo>
                  <a:pt x="484480" y="187960"/>
                </a:lnTo>
                <a:lnTo>
                  <a:pt x="390500" y="187960"/>
                </a:lnTo>
                <a:lnTo>
                  <a:pt x="484480" y="93980"/>
                </a:lnTo>
                <a:close/>
                <a:moveTo>
                  <a:pt x="195250" y="0"/>
                </a:moveTo>
                <a:lnTo>
                  <a:pt x="289230" y="0"/>
                </a:lnTo>
                <a:lnTo>
                  <a:pt x="383210" y="93980"/>
                </a:lnTo>
                <a:lnTo>
                  <a:pt x="289230" y="187960"/>
                </a:lnTo>
                <a:lnTo>
                  <a:pt x="195250" y="187960"/>
                </a:lnTo>
                <a:lnTo>
                  <a:pt x="289230" y="93980"/>
                </a:lnTo>
                <a:close/>
                <a:moveTo>
                  <a:pt x="0" y="0"/>
                </a:moveTo>
                <a:lnTo>
                  <a:pt x="93980" y="0"/>
                </a:lnTo>
                <a:lnTo>
                  <a:pt x="187960" y="93980"/>
                </a:lnTo>
                <a:lnTo>
                  <a:pt x="93980" y="187960"/>
                </a:lnTo>
                <a:lnTo>
                  <a:pt x="0" y="187960"/>
                </a:lnTo>
                <a:lnTo>
                  <a:pt x="93980" y="9398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11086350" y="6250940"/>
            <a:ext cx="578460" cy="187960"/>
          </a:xfrm>
          <a:custGeom>
            <a:avLst/>
            <a:gdLst>
              <a:gd name="connsiteX0" fmla="*/ 93980 w 578460"/>
              <a:gd name="connsiteY0" fmla="*/ 0 h 187960"/>
              <a:gd name="connsiteX1" fmla="*/ 0 w 578460"/>
              <a:gd name="connsiteY1" fmla="*/ 0 h 187960"/>
              <a:gd name="connsiteX2" fmla="*/ 93980 w 578460"/>
              <a:gd name="connsiteY2" fmla="*/ 93980 h 187960"/>
              <a:gd name="connsiteX3" fmla="*/ 0 w 578460"/>
              <a:gd name="connsiteY3" fmla="*/ 187960 h 187960"/>
              <a:gd name="connsiteX4" fmla="*/ 93980 w 578460"/>
              <a:gd name="connsiteY4" fmla="*/ 187960 h 187960"/>
              <a:gd name="connsiteX5" fmla="*/ 187960 w 578460"/>
              <a:gd name="connsiteY5" fmla="*/ 93980 h 187960"/>
              <a:gd name="connsiteX6" fmla="*/ 289230 w 578460"/>
              <a:gd name="connsiteY6" fmla="*/ 0 h 187960"/>
              <a:gd name="connsiteX7" fmla="*/ 195250 w 578460"/>
              <a:gd name="connsiteY7" fmla="*/ 0 h 187960"/>
              <a:gd name="connsiteX8" fmla="*/ 289230 w 578460"/>
              <a:gd name="connsiteY8" fmla="*/ 93980 h 187960"/>
              <a:gd name="connsiteX9" fmla="*/ 195250 w 578460"/>
              <a:gd name="connsiteY9" fmla="*/ 187960 h 187960"/>
              <a:gd name="connsiteX10" fmla="*/ 289230 w 578460"/>
              <a:gd name="connsiteY10" fmla="*/ 187960 h 187960"/>
              <a:gd name="connsiteX11" fmla="*/ 383210 w 578460"/>
              <a:gd name="connsiteY11" fmla="*/ 93980 h 187960"/>
              <a:gd name="connsiteX12" fmla="*/ 484480 w 578460"/>
              <a:gd name="connsiteY12" fmla="*/ 0 h 187960"/>
              <a:gd name="connsiteX13" fmla="*/ 390500 w 578460"/>
              <a:gd name="connsiteY13" fmla="*/ 0 h 187960"/>
              <a:gd name="connsiteX14" fmla="*/ 484480 w 578460"/>
              <a:gd name="connsiteY14" fmla="*/ 93980 h 187960"/>
              <a:gd name="connsiteX15" fmla="*/ 390500 w 578460"/>
              <a:gd name="connsiteY15" fmla="*/ 187960 h 187960"/>
              <a:gd name="connsiteX16" fmla="*/ 484480 w 578460"/>
              <a:gd name="connsiteY16" fmla="*/ 187960 h 187960"/>
              <a:gd name="connsiteX17" fmla="*/ 578460 w 578460"/>
              <a:gd name="connsiteY17" fmla="*/ 93980 h 187960"/>
            </a:gdLst>
            <a:ahLst/>
            <a:cxnLst/>
            <a:rect l="l" t="t" r="r" b="b"/>
            <a:pathLst>
              <a:path w="578460" h="187960">
                <a:moveTo>
                  <a:pt x="93980" y="0"/>
                </a:moveTo>
                <a:lnTo>
                  <a:pt x="0" y="0"/>
                </a:lnTo>
                <a:lnTo>
                  <a:pt x="93980" y="93980"/>
                </a:lnTo>
                <a:lnTo>
                  <a:pt x="0" y="187960"/>
                </a:lnTo>
                <a:lnTo>
                  <a:pt x="93980" y="187960"/>
                </a:lnTo>
                <a:lnTo>
                  <a:pt x="187960" y="93980"/>
                </a:lnTo>
                <a:close/>
                <a:moveTo>
                  <a:pt x="289230" y="0"/>
                </a:moveTo>
                <a:lnTo>
                  <a:pt x="195250" y="0"/>
                </a:lnTo>
                <a:lnTo>
                  <a:pt x="289230" y="93980"/>
                </a:lnTo>
                <a:lnTo>
                  <a:pt x="195250" y="187960"/>
                </a:lnTo>
                <a:lnTo>
                  <a:pt x="289230" y="187960"/>
                </a:lnTo>
                <a:lnTo>
                  <a:pt x="383210" y="93980"/>
                </a:lnTo>
                <a:close/>
                <a:moveTo>
                  <a:pt x="484480" y="0"/>
                </a:moveTo>
                <a:lnTo>
                  <a:pt x="390500" y="0"/>
                </a:lnTo>
                <a:lnTo>
                  <a:pt x="484480" y="93980"/>
                </a:lnTo>
                <a:lnTo>
                  <a:pt x="390500" y="187960"/>
                </a:lnTo>
                <a:lnTo>
                  <a:pt x="484480" y="187960"/>
                </a:lnTo>
                <a:lnTo>
                  <a:pt x="578460" y="9398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82600" y="3938426"/>
            <a:ext cx="5339080" cy="990933"/>
          </a:xfrm>
          <a:prstGeom prst="snip1Rect">
            <a:avLst>
              <a:gd name="adj" fmla="val 19999"/>
            </a:avLst>
          </a:prstGeom>
          <a:solidFill>
            <a:schemeClr val="accent2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566222" y="4133737"/>
            <a:ext cx="791286" cy="60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381553" y="4133737"/>
            <a:ext cx="50800" cy="600311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515976" y="3970340"/>
            <a:ext cx="4216275" cy="9271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研究现状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286698" y="2850045"/>
            <a:ext cx="5339080" cy="990933"/>
          </a:xfrm>
          <a:prstGeom prst="snip1Rect">
            <a:avLst>
              <a:gd name="adj" fmla="val 19999"/>
            </a:avLst>
          </a:prstGeom>
          <a:solidFill>
            <a:schemeClr val="accent2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6370320" y="3045356"/>
            <a:ext cx="791286" cy="60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06</a:t>
            </a:r>
            <a:endParaRPr kumimoji="1" lang="zh-CN" altLang="en-US" dirty="0"/>
          </a:p>
        </p:txBody>
      </p:sp>
      <p:sp>
        <p:nvSpPr>
          <p:cNvPr id="31" name="标题 1"/>
          <p:cNvSpPr txBox="1"/>
          <p:nvPr/>
        </p:nvSpPr>
        <p:spPr>
          <a:xfrm>
            <a:off x="7185651" y="3045356"/>
            <a:ext cx="50800" cy="600311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7320073" y="2881959"/>
            <a:ext cx="4216275" cy="9271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当前进度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482600" y="5026807"/>
            <a:ext cx="5339080" cy="990933"/>
          </a:xfrm>
          <a:prstGeom prst="snip1Rect">
            <a:avLst>
              <a:gd name="adj" fmla="val 19999"/>
            </a:avLst>
          </a:prstGeom>
          <a:solidFill>
            <a:schemeClr val="accent2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566222" y="5222118"/>
            <a:ext cx="791286" cy="60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1381553" y="5222118"/>
            <a:ext cx="50800" cy="600311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1515976" y="5058721"/>
            <a:ext cx="4216275" cy="9271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总体设计</a:t>
            </a: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>
            <a:off x="557104" y="1956975"/>
            <a:ext cx="791286" cy="60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1189297" y="354280"/>
            <a:ext cx="2437823" cy="13234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3662"/>
            <a:ext cx="12192000" cy="683067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5096223">
            <a:off x="4998304" y="70544"/>
            <a:ext cx="2290342" cy="12347346"/>
          </a:xfrm>
          <a:custGeom>
            <a:avLst/>
            <a:gdLst>
              <a:gd name="connsiteX0" fmla="*/ 0 w 2290342"/>
              <a:gd name="connsiteY0" fmla="*/ 0 h 12347346"/>
              <a:gd name="connsiteX1" fmla="*/ 2290342 w 2290342"/>
              <a:gd name="connsiteY1" fmla="*/ 202915 h 12347346"/>
              <a:gd name="connsiteX2" fmla="*/ 1214396 w 2290342"/>
              <a:gd name="connsiteY2" fmla="*/ 12347346 h 12347346"/>
              <a:gd name="connsiteX3" fmla="*/ 1196706 w 2290342"/>
              <a:gd name="connsiteY3" fmla="*/ 12345778 h 12347346"/>
              <a:gd name="connsiteX4" fmla="*/ 1196706 w 2290342"/>
              <a:gd name="connsiteY4" fmla="*/ 5816661 h 12347346"/>
              <a:gd name="connsiteX5" fmla="*/ 144252 w 2290342"/>
              <a:gd name="connsiteY5" fmla="*/ 3329630 h 12347346"/>
            </a:gdLst>
            <a:ahLst/>
            <a:cxnLst/>
            <a:rect l="l" t="t" r="r" b="b"/>
            <a:pathLst>
              <a:path w="2290342" h="12347346">
                <a:moveTo>
                  <a:pt x="0" y="0"/>
                </a:moveTo>
                <a:lnTo>
                  <a:pt x="2290342" y="202915"/>
                </a:lnTo>
                <a:lnTo>
                  <a:pt x="1214396" y="12347346"/>
                </a:lnTo>
                <a:lnTo>
                  <a:pt x="1196706" y="12345778"/>
                </a:lnTo>
                <a:lnTo>
                  <a:pt x="1196706" y="5816661"/>
                </a:lnTo>
                <a:lnTo>
                  <a:pt x="144252" y="33296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8802645" y="3468647"/>
            <a:ext cx="1157054" cy="5621654"/>
          </a:xfrm>
          <a:custGeom>
            <a:avLst/>
            <a:gdLst>
              <a:gd name="connsiteX0" fmla="*/ 0 w 1157054"/>
              <a:gd name="connsiteY0" fmla="*/ 0 h 5621654"/>
              <a:gd name="connsiteX1" fmla="*/ 1157054 w 1157054"/>
              <a:gd name="connsiteY1" fmla="*/ 0 h 5621654"/>
              <a:gd name="connsiteX2" fmla="*/ 1157053 w 1157054"/>
              <a:gd name="connsiteY2" fmla="*/ 5621654 h 5621654"/>
              <a:gd name="connsiteX3" fmla="*/ 91105 w 1157054"/>
              <a:gd name="connsiteY3" fmla="*/ 3008432 h 5621654"/>
            </a:gdLst>
            <a:ahLst/>
            <a:cxnLst/>
            <a:rect l="l" t="t" r="r" b="b"/>
            <a:pathLst>
              <a:path w="1157054" h="5621654">
                <a:moveTo>
                  <a:pt x="0" y="0"/>
                </a:moveTo>
                <a:lnTo>
                  <a:pt x="1157054" y="0"/>
                </a:lnTo>
                <a:lnTo>
                  <a:pt x="1157053" y="5621654"/>
                </a:lnTo>
                <a:lnTo>
                  <a:pt x="91105" y="300843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12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V="1">
            <a:off x="1" y="0"/>
            <a:ext cx="3678249" cy="1181747"/>
          </a:xfrm>
          <a:custGeom>
            <a:avLst/>
            <a:gdLst>
              <a:gd name="connsiteX0" fmla="*/ 0 w 3678249"/>
              <a:gd name="connsiteY0" fmla="*/ 1181747 h 1181747"/>
              <a:gd name="connsiteX1" fmla="*/ 3678249 w 3678249"/>
              <a:gd name="connsiteY1" fmla="*/ 1181747 h 1181747"/>
              <a:gd name="connsiteX2" fmla="*/ 3678249 w 3678249"/>
              <a:gd name="connsiteY2" fmla="*/ 1119900 h 1181747"/>
              <a:gd name="connsiteX3" fmla="*/ 2093402 w 3678249"/>
              <a:gd name="connsiteY3" fmla="*/ 277225 h 1181747"/>
              <a:gd name="connsiteX4" fmla="*/ 0 w 3678249"/>
              <a:gd name="connsiteY4" fmla="*/ 0 h 1181747"/>
            </a:gdLst>
            <a:ahLst/>
            <a:cxnLst/>
            <a:rect l="l" t="t" r="r" b="b"/>
            <a:pathLst>
              <a:path w="3678249" h="1181747">
                <a:moveTo>
                  <a:pt x="0" y="1181747"/>
                </a:moveTo>
                <a:lnTo>
                  <a:pt x="3678249" y="1181747"/>
                </a:lnTo>
                <a:lnTo>
                  <a:pt x="3678249" y="1119900"/>
                </a:lnTo>
                <a:lnTo>
                  <a:pt x="2093402" y="27722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1" y="0"/>
            <a:ext cx="3178399" cy="904799"/>
          </a:xfrm>
          <a:custGeom>
            <a:avLst/>
            <a:gdLst>
              <a:gd name="connsiteX0" fmla="*/ 0 w 3178399"/>
              <a:gd name="connsiteY0" fmla="*/ 904799 h 904799"/>
              <a:gd name="connsiteX1" fmla="*/ 3178399 w 3178399"/>
              <a:gd name="connsiteY1" fmla="*/ 904799 h 904799"/>
              <a:gd name="connsiteX2" fmla="*/ 1966490 w 3178399"/>
              <a:gd name="connsiteY2" fmla="*/ 260418 h 904799"/>
              <a:gd name="connsiteX3" fmla="*/ 0 w 3178399"/>
              <a:gd name="connsiteY3" fmla="*/ 0 h 904799"/>
            </a:gdLst>
            <a:ahLst/>
            <a:cxnLst/>
            <a:rect l="l" t="t" r="r" b="b"/>
            <a:pathLst>
              <a:path w="3178399" h="904799">
                <a:moveTo>
                  <a:pt x="0" y="904799"/>
                </a:moveTo>
                <a:lnTo>
                  <a:pt x="3178399" y="904799"/>
                </a:lnTo>
                <a:lnTo>
                  <a:pt x="1966490" y="26041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  <a:alpha val="4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179541" y="1948088"/>
            <a:ext cx="7377460" cy="2753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018675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研究背景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82144" y="649300"/>
            <a:ext cx="3678249" cy="53514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600">
                <a:ln w="12700">
                  <a:noFill/>
                </a:ln>
                <a:solidFill>
                  <a:srgbClr val="018675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-97023" y="-74277"/>
            <a:ext cx="12386045" cy="693227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597861" y="1291389"/>
            <a:ext cx="8983579" cy="1323474"/>
          </a:xfrm>
          <a:prstGeom prst="homePlate">
            <a:avLst>
              <a:gd name="adj" fmla="val 36667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985503" y="1824259"/>
            <a:ext cx="7066548" cy="68633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个性化和推荐系统在大型互联网公司中被广泛用于多种任务，包括广告点击率（CTR）预测和排序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985504" y="1387641"/>
            <a:ext cx="7066544" cy="39873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基于深度学习的推荐模型（DLRMs）成为提供个性化内容服务的关键工具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686093" y="1387641"/>
            <a:ext cx="1122948" cy="1122948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979461" y="1681009"/>
            <a:ext cx="536213" cy="536213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1597861" y="2991853"/>
            <a:ext cx="8983579" cy="1323474"/>
          </a:xfrm>
          <a:prstGeom prst="homePlate">
            <a:avLst>
              <a:gd name="adj" fmla="val 36667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127250" y="3524723"/>
            <a:ext cx="7066548" cy="68633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DLRMs产生的价值依赖于其反映最新数据的能力，因此生产环境中的DLRMs需要频繁重新训练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127253" y="3088105"/>
            <a:ext cx="7066544" cy="39873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DLRMs需要频繁重新训练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9370260" y="3088105"/>
            <a:ext cx="1122948" cy="1122948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9663627" y="3406510"/>
            <a:ext cx="536213" cy="486139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597861" y="4692316"/>
            <a:ext cx="8983579" cy="1323474"/>
          </a:xfrm>
          <a:prstGeom prst="homePlate">
            <a:avLst>
              <a:gd name="adj" fmla="val 36667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985503" y="5061908"/>
            <a:ext cx="7066548" cy="68633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Facebook报告称，生产规模的DLRM训练中，故障间隔的中位数和平均值分别为8 - 17小时和14 - 30小时。所以对于需要在紧迫期限内重新训练并部署的DLRMs来说，容错能力尤为重要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2985504" y="4648829"/>
            <a:ext cx="7066544" cy="39873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DLRM训练在大规模环境中故障频发，必须具备容错能力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1686093" y="4788568"/>
            <a:ext cx="1122948" cy="1122948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979461" y="5128281"/>
            <a:ext cx="536213" cy="443523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783520" y="484345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推荐系统发展现状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6200000">
            <a:off x="263866" y="423557"/>
            <a:ext cx="665534" cy="544749"/>
          </a:xfrm>
          <a:prstGeom prst="halfFrame">
            <a:avLst>
              <a:gd name="adj1" fmla="val 23809"/>
              <a:gd name="adj2" fmla="val 2288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3662"/>
            <a:ext cx="12192000" cy="683067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5096223">
            <a:off x="4998304" y="70544"/>
            <a:ext cx="2290342" cy="12347346"/>
          </a:xfrm>
          <a:custGeom>
            <a:avLst/>
            <a:gdLst>
              <a:gd name="connsiteX0" fmla="*/ 0 w 2290342"/>
              <a:gd name="connsiteY0" fmla="*/ 0 h 12347346"/>
              <a:gd name="connsiteX1" fmla="*/ 2290342 w 2290342"/>
              <a:gd name="connsiteY1" fmla="*/ 202915 h 12347346"/>
              <a:gd name="connsiteX2" fmla="*/ 1214396 w 2290342"/>
              <a:gd name="connsiteY2" fmla="*/ 12347346 h 12347346"/>
              <a:gd name="connsiteX3" fmla="*/ 1196706 w 2290342"/>
              <a:gd name="connsiteY3" fmla="*/ 12345778 h 12347346"/>
              <a:gd name="connsiteX4" fmla="*/ 1196706 w 2290342"/>
              <a:gd name="connsiteY4" fmla="*/ 5816661 h 12347346"/>
              <a:gd name="connsiteX5" fmla="*/ 144252 w 2290342"/>
              <a:gd name="connsiteY5" fmla="*/ 3329630 h 12347346"/>
            </a:gdLst>
            <a:ahLst/>
            <a:cxnLst/>
            <a:rect l="l" t="t" r="r" b="b"/>
            <a:pathLst>
              <a:path w="2290342" h="12347346">
                <a:moveTo>
                  <a:pt x="0" y="0"/>
                </a:moveTo>
                <a:lnTo>
                  <a:pt x="2290342" y="202915"/>
                </a:lnTo>
                <a:lnTo>
                  <a:pt x="1214396" y="12347346"/>
                </a:lnTo>
                <a:lnTo>
                  <a:pt x="1196706" y="12345778"/>
                </a:lnTo>
                <a:lnTo>
                  <a:pt x="1196706" y="5816661"/>
                </a:lnTo>
                <a:lnTo>
                  <a:pt x="144252" y="33296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8802645" y="3468647"/>
            <a:ext cx="1157054" cy="5621654"/>
          </a:xfrm>
          <a:custGeom>
            <a:avLst/>
            <a:gdLst>
              <a:gd name="connsiteX0" fmla="*/ 0 w 1157054"/>
              <a:gd name="connsiteY0" fmla="*/ 0 h 5621654"/>
              <a:gd name="connsiteX1" fmla="*/ 1157054 w 1157054"/>
              <a:gd name="connsiteY1" fmla="*/ 0 h 5621654"/>
              <a:gd name="connsiteX2" fmla="*/ 1157053 w 1157054"/>
              <a:gd name="connsiteY2" fmla="*/ 5621654 h 5621654"/>
              <a:gd name="connsiteX3" fmla="*/ 91105 w 1157054"/>
              <a:gd name="connsiteY3" fmla="*/ 3008432 h 5621654"/>
            </a:gdLst>
            <a:ahLst/>
            <a:cxnLst/>
            <a:rect l="l" t="t" r="r" b="b"/>
            <a:pathLst>
              <a:path w="1157054" h="5621654">
                <a:moveTo>
                  <a:pt x="0" y="0"/>
                </a:moveTo>
                <a:lnTo>
                  <a:pt x="1157054" y="0"/>
                </a:lnTo>
                <a:lnTo>
                  <a:pt x="1157053" y="5621654"/>
                </a:lnTo>
                <a:lnTo>
                  <a:pt x="91105" y="300843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12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V="1">
            <a:off x="1" y="0"/>
            <a:ext cx="3678249" cy="1181747"/>
          </a:xfrm>
          <a:custGeom>
            <a:avLst/>
            <a:gdLst>
              <a:gd name="connsiteX0" fmla="*/ 0 w 3678249"/>
              <a:gd name="connsiteY0" fmla="*/ 1181747 h 1181747"/>
              <a:gd name="connsiteX1" fmla="*/ 3678249 w 3678249"/>
              <a:gd name="connsiteY1" fmla="*/ 1181747 h 1181747"/>
              <a:gd name="connsiteX2" fmla="*/ 3678249 w 3678249"/>
              <a:gd name="connsiteY2" fmla="*/ 1119900 h 1181747"/>
              <a:gd name="connsiteX3" fmla="*/ 2093402 w 3678249"/>
              <a:gd name="connsiteY3" fmla="*/ 277225 h 1181747"/>
              <a:gd name="connsiteX4" fmla="*/ 0 w 3678249"/>
              <a:gd name="connsiteY4" fmla="*/ 0 h 1181747"/>
            </a:gdLst>
            <a:ahLst/>
            <a:cxnLst/>
            <a:rect l="l" t="t" r="r" b="b"/>
            <a:pathLst>
              <a:path w="3678249" h="1181747">
                <a:moveTo>
                  <a:pt x="0" y="1181747"/>
                </a:moveTo>
                <a:lnTo>
                  <a:pt x="3678249" y="1181747"/>
                </a:lnTo>
                <a:lnTo>
                  <a:pt x="3678249" y="1119900"/>
                </a:lnTo>
                <a:lnTo>
                  <a:pt x="2093402" y="27722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1" y="0"/>
            <a:ext cx="3178399" cy="904799"/>
          </a:xfrm>
          <a:custGeom>
            <a:avLst/>
            <a:gdLst>
              <a:gd name="connsiteX0" fmla="*/ 0 w 3178399"/>
              <a:gd name="connsiteY0" fmla="*/ 904799 h 904799"/>
              <a:gd name="connsiteX1" fmla="*/ 3178399 w 3178399"/>
              <a:gd name="connsiteY1" fmla="*/ 904799 h 904799"/>
              <a:gd name="connsiteX2" fmla="*/ 1966490 w 3178399"/>
              <a:gd name="connsiteY2" fmla="*/ 260418 h 904799"/>
              <a:gd name="connsiteX3" fmla="*/ 0 w 3178399"/>
              <a:gd name="connsiteY3" fmla="*/ 0 h 904799"/>
            </a:gdLst>
            <a:ahLst/>
            <a:cxnLst/>
            <a:rect l="l" t="t" r="r" b="b"/>
            <a:pathLst>
              <a:path w="3178399" h="904799">
                <a:moveTo>
                  <a:pt x="0" y="904799"/>
                </a:moveTo>
                <a:lnTo>
                  <a:pt x="3178399" y="904799"/>
                </a:lnTo>
                <a:lnTo>
                  <a:pt x="1966490" y="26041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  <a:alpha val="4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179541" y="1948088"/>
            <a:ext cx="7377460" cy="2753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018675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关键问题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82144" y="649300"/>
            <a:ext cx="3678249" cy="53514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600">
                <a:ln w="12700">
                  <a:noFill/>
                </a:ln>
                <a:solidFill>
                  <a:srgbClr val="018675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2443870" y="1849765"/>
            <a:ext cx="1766559" cy="1766559"/>
          </a:xfrm>
          <a:prstGeom prst="flowChartConnector">
            <a:avLst/>
          </a:prstGeom>
          <a:gradFill>
            <a:gsLst>
              <a:gs pos="0">
                <a:schemeClr val="accent1"/>
              </a:gs>
              <a:gs pos="98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254095" y="1659990"/>
            <a:ext cx="2146108" cy="2146108"/>
          </a:xfrm>
          <a:prstGeom prst="flowChartConnector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228848" y="3876675"/>
            <a:ext cx="4196603" cy="5905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18675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正常运行期间的时间成本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976320" y="1849765"/>
            <a:ext cx="1766559" cy="1766559"/>
          </a:xfrm>
          <a:prstGeom prst="flowChartConnector">
            <a:avLst/>
          </a:prstGeom>
          <a:gradFill>
            <a:gsLst>
              <a:gs pos="0">
                <a:schemeClr val="accent2"/>
              </a:gs>
              <a:gs pos="98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786545" y="1659990"/>
            <a:ext cx="2146108" cy="2146108"/>
          </a:xfrm>
          <a:prstGeom prst="flowChartConnector">
            <a:avLst/>
          </a:prstGeom>
          <a:noFill/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756047" y="3876675"/>
            <a:ext cx="4207105" cy="5905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EC214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恢复期间的时间成本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673552" y="2246304"/>
            <a:ext cx="1307194" cy="97348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206002" y="2246304"/>
            <a:ext cx="1307194" cy="97348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28848" y="4431979"/>
            <a:ext cx="4196602" cy="189897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鉴于DLRM的规模庞大，将检查点写入稳定存储是一个缓慢的过程，并且在此期间训练会暂停，以确保保存的模型具有一致性。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756047" y="4431979"/>
            <a:ext cx="4207105" cy="189897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发生故障时，使用检查点机制的系统必须通过从存储中读取检查点，将DLRM回滚到最近的检查点状态，并重新执行在该检查点与故障之间发生的所有训练迭代。在此期间，新的训练迭代会暂停。从存储中读取检查点所需的时间可能很长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83520" y="484345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现有的容错机制——检查点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6200000">
            <a:off x="263866" y="423557"/>
            <a:ext cx="665534" cy="544749"/>
          </a:xfrm>
          <a:prstGeom prst="halfFrame">
            <a:avLst>
              <a:gd name="adj1" fmla="val 23809"/>
              <a:gd name="adj2" fmla="val 2288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3662"/>
            <a:ext cx="12192000" cy="683067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5096223">
            <a:off x="4998304" y="70544"/>
            <a:ext cx="2290342" cy="12347346"/>
          </a:xfrm>
          <a:custGeom>
            <a:avLst/>
            <a:gdLst>
              <a:gd name="connsiteX0" fmla="*/ 0 w 2290342"/>
              <a:gd name="connsiteY0" fmla="*/ 0 h 12347346"/>
              <a:gd name="connsiteX1" fmla="*/ 2290342 w 2290342"/>
              <a:gd name="connsiteY1" fmla="*/ 202915 h 12347346"/>
              <a:gd name="connsiteX2" fmla="*/ 1214396 w 2290342"/>
              <a:gd name="connsiteY2" fmla="*/ 12347346 h 12347346"/>
              <a:gd name="connsiteX3" fmla="*/ 1196706 w 2290342"/>
              <a:gd name="connsiteY3" fmla="*/ 12345778 h 12347346"/>
              <a:gd name="connsiteX4" fmla="*/ 1196706 w 2290342"/>
              <a:gd name="connsiteY4" fmla="*/ 5816661 h 12347346"/>
              <a:gd name="connsiteX5" fmla="*/ 144252 w 2290342"/>
              <a:gd name="connsiteY5" fmla="*/ 3329630 h 12347346"/>
            </a:gdLst>
            <a:ahLst/>
            <a:cxnLst/>
            <a:rect l="l" t="t" r="r" b="b"/>
            <a:pathLst>
              <a:path w="2290342" h="12347346">
                <a:moveTo>
                  <a:pt x="0" y="0"/>
                </a:moveTo>
                <a:lnTo>
                  <a:pt x="2290342" y="202915"/>
                </a:lnTo>
                <a:lnTo>
                  <a:pt x="1214396" y="12347346"/>
                </a:lnTo>
                <a:lnTo>
                  <a:pt x="1196706" y="12345778"/>
                </a:lnTo>
                <a:lnTo>
                  <a:pt x="1196706" y="5816661"/>
                </a:lnTo>
                <a:lnTo>
                  <a:pt x="144252" y="33296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8802645" y="3468647"/>
            <a:ext cx="1157054" cy="5621654"/>
          </a:xfrm>
          <a:custGeom>
            <a:avLst/>
            <a:gdLst>
              <a:gd name="connsiteX0" fmla="*/ 0 w 1157054"/>
              <a:gd name="connsiteY0" fmla="*/ 0 h 5621654"/>
              <a:gd name="connsiteX1" fmla="*/ 1157054 w 1157054"/>
              <a:gd name="connsiteY1" fmla="*/ 0 h 5621654"/>
              <a:gd name="connsiteX2" fmla="*/ 1157053 w 1157054"/>
              <a:gd name="connsiteY2" fmla="*/ 5621654 h 5621654"/>
              <a:gd name="connsiteX3" fmla="*/ 91105 w 1157054"/>
              <a:gd name="connsiteY3" fmla="*/ 3008432 h 5621654"/>
            </a:gdLst>
            <a:ahLst/>
            <a:cxnLst/>
            <a:rect l="l" t="t" r="r" b="b"/>
            <a:pathLst>
              <a:path w="1157054" h="5621654">
                <a:moveTo>
                  <a:pt x="0" y="0"/>
                </a:moveTo>
                <a:lnTo>
                  <a:pt x="1157054" y="0"/>
                </a:lnTo>
                <a:lnTo>
                  <a:pt x="1157053" y="5621654"/>
                </a:lnTo>
                <a:lnTo>
                  <a:pt x="91105" y="300843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12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V="1">
            <a:off x="1" y="0"/>
            <a:ext cx="3678249" cy="1181747"/>
          </a:xfrm>
          <a:custGeom>
            <a:avLst/>
            <a:gdLst>
              <a:gd name="connsiteX0" fmla="*/ 0 w 3678249"/>
              <a:gd name="connsiteY0" fmla="*/ 1181747 h 1181747"/>
              <a:gd name="connsiteX1" fmla="*/ 3678249 w 3678249"/>
              <a:gd name="connsiteY1" fmla="*/ 1181747 h 1181747"/>
              <a:gd name="connsiteX2" fmla="*/ 3678249 w 3678249"/>
              <a:gd name="connsiteY2" fmla="*/ 1119900 h 1181747"/>
              <a:gd name="connsiteX3" fmla="*/ 2093402 w 3678249"/>
              <a:gd name="connsiteY3" fmla="*/ 277225 h 1181747"/>
              <a:gd name="connsiteX4" fmla="*/ 0 w 3678249"/>
              <a:gd name="connsiteY4" fmla="*/ 0 h 1181747"/>
            </a:gdLst>
            <a:ahLst/>
            <a:cxnLst/>
            <a:rect l="l" t="t" r="r" b="b"/>
            <a:pathLst>
              <a:path w="3678249" h="1181747">
                <a:moveTo>
                  <a:pt x="0" y="1181747"/>
                </a:moveTo>
                <a:lnTo>
                  <a:pt x="3678249" y="1181747"/>
                </a:lnTo>
                <a:lnTo>
                  <a:pt x="3678249" y="1119900"/>
                </a:lnTo>
                <a:lnTo>
                  <a:pt x="2093402" y="27722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1" y="0"/>
            <a:ext cx="3178399" cy="904799"/>
          </a:xfrm>
          <a:custGeom>
            <a:avLst/>
            <a:gdLst>
              <a:gd name="connsiteX0" fmla="*/ 0 w 3178399"/>
              <a:gd name="connsiteY0" fmla="*/ 904799 h 904799"/>
              <a:gd name="connsiteX1" fmla="*/ 3178399 w 3178399"/>
              <a:gd name="connsiteY1" fmla="*/ 904799 h 904799"/>
              <a:gd name="connsiteX2" fmla="*/ 1966490 w 3178399"/>
              <a:gd name="connsiteY2" fmla="*/ 260418 h 904799"/>
              <a:gd name="connsiteX3" fmla="*/ 0 w 3178399"/>
              <a:gd name="connsiteY3" fmla="*/ 0 h 904799"/>
            </a:gdLst>
            <a:ahLst/>
            <a:cxnLst/>
            <a:rect l="l" t="t" r="r" b="b"/>
            <a:pathLst>
              <a:path w="3178399" h="904799">
                <a:moveTo>
                  <a:pt x="0" y="904799"/>
                </a:moveTo>
                <a:lnTo>
                  <a:pt x="3178399" y="904799"/>
                </a:lnTo>
                <a:lnTo>
                  <a:pt x="1966490" y="26041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  <a:alpha val="4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179541" y="1948088"/>
            <a:ext cx="7377460" cy="2753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018675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研究现状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82144" y="649300"/>
            <a:ext cx="3678249" cy="53514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600">
                <a:ln w="12700">
                  <a:noFill/>
                </a:ln>
                <a:solidFill>
                  <a:srgbClr val="018675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4382389" y="2136008"/>
            <a:ext cx="3423445" cy="3017992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8057976" y="2136008"/>
            <a:ext cx="3423445" cy="3017992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710579" y="2136008"/>
            <a:ext cx="3423445" cy="3017992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70179" y="3401923"/>
            <a:ext cx="3104245" cy="153626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方法：通过部分恢复来降低检查点机制的开销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缺陷：会将DLRM回滚到一个近似的状态，这可能会改变模型的收敛性和最终精度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70180" y="2603690"/>
            <a:ext cx="3104243" cy="7122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18675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近似检查点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541989" y="3401923"/>
            <a:ext cx="3104245" cy="153626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方法：训练和模型状态写入稳定存储的同时继续进行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缺陷：检查点中的某些参数会反映比其他参数更新的迭代结果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，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导致恢复后的模型精度下降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4541989" y="2603690"/>
            <a:ext cx="3104243" cy="7122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EC214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异步检查点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217576" y="3401923"/>
            <a:ext cx="3104245" cy="153626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Alibaba PuHuiTi L"/>
                <a:ea typeface="Alibaba PuHuiTi L"/>
                <a:cs typeface="Alibaba PuHuiTi L"/>
              </a:rPr>
              <a:t>方法：对嵌入表及其优化器状态进行纠删码编码
缺陷：由于纠删码恢复涉及复杂计算，所以恢复过程较慢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217576" y="2603690"/>
            <a:ext cx="3104243" cy="7122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18675">
                    <a:alpha val="100000"/>
                  </a:srgbClr>
                </a:solidFill>
                <a:latin typeface="Alibaba PuHuiTi B"/>
                <a:ea typeface="Alibaba PuHuiTi B"/>
                <a:cs typeface="Alibaba PuHuiTi B"/>
              </a:rPr>
              <a:t>纠删码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10579" y="1764632"/>
            <a:ext cx="1920326" cy="749476"/>
          </a:xfrm>
          <a:prstGeom prst="homeP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919898" y="1954789"/>
            <a:ext cx="369162" cy="369162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70177" y="1847952"/>
            <a:ext cx="701949" cy="58283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01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572126" y="1869408"/>
            <a:ext cx="45719" cy="5399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49842" y="1764632"/>
            <a:ext cx="1920326" cy="749476"/>
          </a:xfrm>
          <a:prstGeom prst="homeP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259161" y="1972026"/>
            <a:ext cx="369162" cy="334688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209440" y="1847952"/>
            <a:ext cx="701949" cy="58283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11389" y="1869408"/>
            <a:ext cx="45719" cy="5399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360158" y="1764632"/>
            <a:ext cx="1920326" cy="749476"/>
          </a:xfrm>
          <a:prstGeom prst="homePlat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569477" y="1968620"/>
            <a:ext cx="369162" cy="341500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519756" y="1847952"/>
            <a:ext cx="701949" cy="58283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02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221705" y="1869408"/>
            <a:ext cx="45719" cy="53992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783520" y="484345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国内外研究现状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6200000">
            <a:off x="263866" y="423557"/>
            <a:ext cx="665534" cy="544749"/>
          </a:xfrm>
          <a:prstGeom prst="halfFrame">
            <a:avLst>
              <a:gd name="adj1" fmla="val 23809"/>
              <a:gd name="adj2" fmla="val 2288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3662"/>
            <a:ext cx="12192000" cy="683067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5096223">
            <a:off x="4998304" y="70544"/>
            <a:ext cx="2290342" cy="12347346"/>
          </a:xfrm>
          <a:custGeom>
            <a:avLst/>
            <a:gdLst>
              <a:gd name="connsiteX0" fmla="*/ 0 w 2290342"/>
              <a:gd name="connsiteY0" fmla="*/ 0 h 12347346"/>
              <a:gd name="connsiteX1" fmla="*/ 2290342 w 2290342"/>
              <a:gd name="connsiteY1" fmla="*/ 202915 h 12347346"/>
              <a:gd name="connsiteX2" fmla="*/ 1214396 w 2290342"/>
              <a:gd name="connsiteY2" fmla="*/ 12347346 h 12347346"/>
              <a:gd name="connsiteX3" fmla="*/ 1196706 w 2290342"/>
              <a:gd name="connsiteY3" fmla="*/ 12345778 h 12347346"/>
              <a:gd name="connsiteX4" fmla="*/ 1196706 w 2290342"/>
              <a:gd name="connsiteY4" fmla="*/ 5816661 h 12347346"/>
              <a:gd name="connsiteX5" fmla="*/ 144252 w 2290342"/>
              <a:gd name="connsiteY5" fmla="*/ 3329630 h 12347346"/>
            </a:gdLst>
            <a:ahLst/>
            <a:cxnLst/>
            <a:rect l="l" t="t" r="r" b="b"/>
            <a:pathLst>
              <a:path w="2290342" h="12347346">
                <a:moveTo>
                  <a:pt x="0" y="0"/>
                </a:moveTo>
                <a:lnTo>
                  <a:pt x="2290342" y="202915"/>
                </a:lnTo>
                <a:lnTo>
                  <a:pt x="1214396" y="12347346"/>
                </a:lnTo>
                <a:lnTo>
                  <a:pt x="1196706" y="12345778"/>
                </a:lnTo>
                <a:lnTo>
                  <a:pt x="1196706" y="5816661"/>
                </a:lnTo>
                <a:lnTo>
                  <a:pt x="144252" y="33296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8802645" y="3468647"/>
            <a:ext cx="1157054" cy="5621654"/>
          </a:xfrm>
          <a:custGeom>
            <a:avLst/>
            <a:gdLst>
              <a:gd name="connsiteX0" fmla="*/ 0 w 1157054"/>
              <a:gd name="connsiteY0" fmla="*/ 0 h 5621654"/>
              <a:gd name="connsiteX1" fmla="*/ 1157054 w 1157054"/>
              <a:gd name="connsiteY1" fmla="*/ 0 h 5621654"/>
              <a:gd name="connsiteX2" fmla="*/ 1157053 w 1157054"/>
              <a:gd name="connsiteY2" fmla="*/ 5621654 h 5621654"/>
              <a:gd name="connsiteX3" fmla="*/ 91105 w 1157054"/>
              <a:gd name="connsiteY3" fmla="*/ 3008432 h 5621654"/>
            </a:gdLst>
            <a:ahLst/>
            <a:cxnLst/>
            <a:rect l="l" t="t" r="r" b="b"/>
            <a:pathLst>
              <a:path w="1157054" h="5621654">
                <a:moveTo>
                  <a:pt x="0" y="0"/>
                </a:moveTo>
                <a:lnTo>
                  <a:pt x="1157054" y="0"/>
                </a:lnTo>
                <a:lnTo>
                  <a:pt x="1157053" y="5621654"/>
                </a:lnTo>
                <a:lnTo>
                  <a:pt x="91105" y="300843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12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V="1">
            <a:off x="1" y="0"/>
            <a:ext cx="3678249" cy="1181747"/>
          </a:xfrm>
          <a:custGeom>
            <a:avLst/>
            <a:gdLst>
              <a:gd name="connsiteX0" fmla="*/ 0 w 3678249"/>
              <a:gd name="connsiteY0" fmla="*/ 1181747 h 1181747"/>
              <a:gd name="connsiteX1" fmla="*/ 3678249 w 3678249"/>
              <a:gd name="connsiteY1" fmla="*/ 1181747 h 1181747"/>
              <a:gd name="connsiteX2" fmla="*/ 3678249 w 3678249"/>
              <a:gd name="connsiteY2" fmla="*/ 1119900 h 1181747"/>
              <a:gd name="connsiteX3" fmla="*/ 2093402 w 3678249"/>
              <a:gd name="connsiteY3" fmla="*/ 277225 h 1181747"/>
              <a:gd name="connsiteX4" fmla="*/ 0 w 3678249"/>
              <a:gd name="connsiteY4" fmla="*/ 0 h 1181747"/>
            </a:gdLst>
            <a:ahLst/>
            <a:cxnLst/>
            <a:rect l="l" t="t" r="r" b="b"/>
            <a:pathLst>
              <a:path w="3678249" h="1181747">
                <a:moveTo>
                  <a:pt x="0" y="1181747"/>
                </a:moveTo>
                <a:lnTo>
                  <a:pt x="3678249" y="1181747"/>
                </a:lnTo>
                <a:lnTo>
                  <a:pt x="3678249" y="1119900"/>
                </a:lnTo>
                <a:lnTo>
                  <a:pt x="2093402" y="27722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1" y="0"/>
            <a:ext cx="3178399" cy="904799"/>
          </a:xfrm>
          <a:custGeom>
            <a:avLst/>
            <a:gdLst>
              <a:gd name="connsiteX0" fmla="*/ 0 w 3178399"/>
              <a:gd name="connsiteY0" fmla="*/ 904799 h 904799"/>
              <a:gd name="connsiteX1" fmla="*/ 3178399 w 3178399"/>
              <a:gd name="connsiteY1" fmla="*/ 904799 h 904799"/>
              <a:gd name="connsiteX2" fmla="*/ 1966490 w 3178399"/>
              <a:gd name="connsiteY2" fmla="*/ 260418 h 904799"/>
              <a:gd name="connsiteX3" fmla="*/ 0 w 3178399"/>
              <a:gd name="connsiteY3" fmla="*/ 0 h 904799"/>
            </a:gdLst>
            <a:ahLst/>
            <a:cxnLst/>
            <a:rect l="l" t="t" r="r" b="b"/>
            <a:pathLst>
              <a:path w="3178399" h="904799">
                <a:moveTo>
                  <a:pt x="0" y="904799"/>
                </a:moveTo>
                <a:lnTo>
                  <a:pt x="3178399" y="904799"/>
                </a:lnTo>
                <a:lnTo>
                  <a:pt x="1966490" y="26041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  <a:alpha val="4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179541" y="1948088"/>
            <a:ext cx="7377460" cy="27538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018675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总体设计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82144" y="649300"/>
            <a:ext cx="3678249" cy="53514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600">
                <a:ln w="12700">
                  <a:noFill/>
                </a:ln>
                <a:solidFill>
                  <a:srgbClr val="018675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018675"/>
      </a:accent1>
      <a:accent2>
        <a:srgbClr val="FEC214"/>
      </a:accent2>
      <a:accent3>
        <a:srgbClr val="D8D8D8"/>
      </a:accent3>
      <a:accent4>
        <a:srgbClr val="BFBFBF"/>
      </a:accent4>
      <a:accent5>
        <a:srgbClr val="A5A5A5"/>
      </a:accent5>
      <a:accent6>
        <a:srgbClr val="7F7F7F"/>
      </a:accent6>
      <a:hlink>
        <a:srgbClr val="000000"/>
      </a:hlink>
      <a:folHlink>
        <a:srgbClr val="0000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263</Words>
  <Application>Microsoft Office PowerPoint</Application>
  <PresentationFormat>宽屏</PresentationFormat>
  <Paragraphs>70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6" baseType="lpstr">
      <vt:lpstr>Source Han Sans</vt:lpstr>
      <vt:lpstr>Source Han Sans CN Bold</vt:lpstr>
      <vt:lpstr>OPPOSans H</vt:lpstr>
      <vt:lpstr>OPPOSans B</vt:lpstr>
      <vt:lpstr>Alibaba PuHuiTi L</vt:lpstr>
      <vt:lpstr>Arial</vt:lpstr>
      <vt:lpstr>Alibaba PuHuiTi B</vt:lpstr>
      <vt:lpstr>OPPOSans L</vt:lpstr>
      <vt:lpstr>等线</vt:lpstr>
      <vt:lpstr>OPPOSans R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正浩 余</cp:lastModifiedBy>
  <cp:revision>4</cp:revision>
  <dcterms:modified xsi:type="dcterms:W3CDTF">2025-02-28T16:35:43Z</dcterms:modified>
</cp:coreProperties>
</file>